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11"/>
  </p:notesMasterIdLst>
  <p:handoutMasterIdLst>
    <p:handoutMasterId r:id="rId12"/>
  </p:handoutMasterIdLst>
  <p:sldIdLst>
    <p:sldId id="256" r:id="rId2"/>
    <p:sldId id="331" r:id="rId3"/>
    <p:sldId id="333" r:id="rId4"/>
    <p:sldId id="345" r:id="rId5"/>
    <p:sldId id="337" r:id="rId6"/>
    <p:sldId id="338" r:id="rId7"/>
    <p:sldId id="339" r:id="rId8"/>
    <p:sldId id="343" r:id="rId9"/>
    <p:sldId id="324" r:id="rId10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kumimoji="0" lang="ru-RU" sz="1800" b="1" kern="12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Количество вновь созданных субъектов МСП</a:t>
            </a:r>
            <a:endParaRPr kumimoji="0" lang="ru-RU" sz="1800" b="1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0.1119101468480877"/>
          <c:y val="1.909000267503222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493474112876867"/>
          <c:y val="0.24435743834591139"/>
          <c:w val="0.58870383606717025"/>
          <c:h val="0.48112709698922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dPt>
          <c:dLbls>
            <c:dLbl>
              <c:idx val="0"/>
              <c:layout>
                <c:manualLayout>
                  <c:x val="0.21386854101821121"/>
                  <c:y val="-1.2422400221113643E-2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180882792826634"/>
                  <c:y val="-1.9214972614695384E-3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0404437171764459E-2"/>
                  <c:y val="-9.9352104508713124E-3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rgbClr val="0070C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95</c:v>
                </c:pt>
                <c:pt idx="1">
                  <c:v>91</c:v>
                </c:pt>
                <c:pt idx="2" formatCode="0">
                  <c:v>134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-2"/>
        <c:axId val="36705280"/>
        <c:axId val="34195136"/>
      </c:barChart>
      <c:catAx>
        <c:axId val="36705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195136"/>
        <c:crosses val="autoZero"/>
        <c:auto val="1"/>
        <c:lblAlgn val="ctr"/>
        <c:lblOffset val="100"/>
        <c:noMultiLvlLbl val="0"/>
      </c:catAx>
      <c:valAx>
        <c:axId val="3419513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6705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kumimoji="0" lang="ru-RU" sz="1800" b="1" i="0" u="none" strike="noStrike" kern="1200" baseline="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kumimoji="0" lang="ru-RU" sz="1800" b="1" i="0" u="none" strike="noStrike" kern="1200" baseline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Количество вновь созданных рабочих мест</a:t>
            </a:r>
            <a:endParaRPr kumimoji="0" lang="ru-RU" sz="1800" b="1" i="0" u="none" strike="noStrike" kern="1200" baseline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0.1119101468480877"/>
          <c:y val="1.909000267503222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493474112876867"/>
          <c:y val="0.24435743834591139"/>
          <c:w val="0.58870383606717025"/>
          <c:h val="0.48112709698922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70C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dPt>
          <c:dLbls>
            <c:dLbl>
              <c:idx val="0"/>
              <c:layout>
                <c:manualLayout>
                  <c:x val="0.22880652149761138"/>
                  <c:y val="-1.2422349759111998E-2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180882792826634"/>
                  <c:y val="-1.9214972614695384E-3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956143761804247E-2"/>
                  <c:y val="1.1524592733099335E-2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rgbClr val="0070C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172</c:v>
                </c:pt>
                <c:pt idx="1">
                  <c:v>171</c:v>
                </c:pt>
                <c:pt idx="2" formatCode="0">
                  <c:v>290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-2"/>
        <c:axId val="37027840"/>
        <c:axId val="34196864"/>
      </c:barChart>
      <c:catAx>
        <c:axId val="37027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196864"/>
        <c:crosses val="autoZero"/>
        <c:auto val="1"/>
        <c:lblAlgn val="ctr"/>
        <c:lblOffset val="100"/>
        <c:noMultiLvlLbl val="0"/>
      </c:catAx>
      <c:valAx>
        <c:axId val="3419686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027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kumimoji="0" lang="ru-RU" sz="1800" b="1" i="0" u="none" strike="noStrike" kern="1200" baseline="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kumimoji="0" lang="ru-RU" sz="1800" b="1" i="0" u="none" strike="noStrike" kern="1200" baseline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Количество консультаций, встреч для  субъектов МСП</a:t>
            </a:r>
            <a:endParaRPr kumimoji="0" lang="ru-RU" sz="1800" b="1" i="0" u="none" strike="noStrike" kern="1200" baseline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0.1119101468480877"/>
          <c:y val="1.909000267503222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493474112876867"/>
          <c:y val="0.24435743834591139"/>
          <c:w val="0.58870383606717025"/>
          <c:h val="0.48112709698922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70C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0.15044726668788225"/>
                  <c:y val="-1.2422400221113643E-2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37725304533017978"/>
                  <c:y val="-1.9215344636503804E-3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1474412679101218"/>
                  <c:y val="1.1573239829720857E-2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rgbClr val="0070C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259</c:v>
                </c:pt>
                <c:pt idx="1">
                  <c:v>110</c:v>
                </c:pt>
                <c:pt idx="2" formatCode="0">
                  <c:v>216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-2"/>
        <c:axId val="37030400"/>
        <c:axId val="34198592"/>
      </c:barChart>
      <c:catAx>
        <c:axId val="37030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198592"/>
        <c:crosses val="autoZero"/>
        <c:auto val="1"/>
        <c:lblAlgn val="ctr"/>
        <c:lblOffset val="100"/>
        <c:noMultiLvlLbl val="0"/>
      </c:catAx>
      <c:valAx>
        <c:axId val="3419859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030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kumimoji="0" lang="ru-RU" sz="1800" b="1" i="0" u="none" strike="noStrike" kern="1200" baseline="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kumimoji="0" lang="ru-RU" sz="1800" b="1" i="0" u="none" strike="noStrike" kern="1200" baseline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Оборот товаров, работ, услуг</a:t>
            </a:r>
            <a:endParaRPr kumimoji="0" lang="ru-RU" sz="1800" b="1" i="0" u="none" strike="noStrike" kern="1200" baseline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0.1119101468480877"/>
          <c:y val="1.909000267503222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493474112876867"/>
          <c:y val="0.24435743834591139"/>
          <c:w val="0.58870383606717025"/>
          <c:h val="0.48112709698922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70C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0.31734821366364191"/>
                  <c:y val="-1.2422400221113643E-2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37725304533017978"/>
                  <c:y val="-1.9215344636503804E-3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34047441056455108"/>
                  <c:y val="1.1573239829720857E-2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rgbClr val="0070C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8049</c:v>
                </c:pt>
                <c:pt idx="1">
                  <c:v>8581</c:v>
                </c:pt>
                <c:pt idx="2" formatCode="0">
                  <c:v>8625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-2"/>
        <c:axId val="37041664"/>
        <c:axId val="34197440"/>
      </c:barChart>
      <c:catAx>
        <c:axId val="37041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197440"/>
        <c:crosses val="autoZero"/>
        <c:auto val="1"/>
        <c:lblAlgn val="ctr"/>
        <c:lblOffset val="100"/>
        <c:noMultiLvlLbl val="0"/>
      </c:catAx>
      <c:valAx>
        <c:axId val="3419744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041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345604-1184-4826-88C0-38C309E5D4BC}" type="doc">
      <dgm:prSet loTypeId="urn:microsoft.com/office/officeart/2011/layout/HexagonRadial" loCatId="officeonlin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6F7F3B3-76AD-454D-8624-527B5C148E3C}">
      <dgm:prSet phldrT="[Текст]" custT="1"/>
      <dgm:spPr>
        <a:solidFill>
          <a:schemeClr val="accent2">
            <a:lumMod val="50000"/>
            <a:alpha val="59000"/>
          </a:schemeClr>
        </a:solidFill>
      </dgm:spPr>
      <dgm:t>
        <a:bodyPr/>
        <a:lstStyle/>
        <a:p>
          <a:pPr marL="109728" indent="0" algn="ctr" rtl="0" eaLnBrk="1" latinLnBrk="0" hangingPunct="1">
            <a:spcBef>
              <a:spcPts val="300"/>
            </a:spcBef>
            <a:buClr>
              <a:schemeClr val="accent3"/>
            </a:buClr>
            <a:buFont typeface="Georgia"/>
            <a:buNone/>
          </a:pPr>
          <a:r>
            <a:rPr kumimoji="0" lang="ru-RU" sz="1500" b="1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Администрация города Трехгорного</a:t>
          </a:r>
          <a:endParaRPr kumimoji="0" lang="ru-RU" sz="1500" b="1" kern="1200" dirty="0">
            <a:solidFill>
              <a:schemeClr val="bg1"/>
            </a:solidFill>
            <a:latin typeface="+mj-lt"/>
            <a:ea typeface="+mj-ea"/>
            <a:cs typeface="+mj-cs"/>
          </a:endParaRPr>
        </a:p>
      </dgm:t>
    </dgm:pt>
    <dgm:pt modelId="{84473DA5-FACB-4CA0-AC81-B193708FA840}" type="parTrans" cxnId="{EACA1FB1-60C5-4F09-A577-541F649E4A8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FFDA69D-F04E-4078-87EA-C954EE7633E0}" type="sibTrans" cxnId="{EACA1FB1-60C5-4F09-A577-541F649E4A8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D43854C-5373-476D-8B71-BB6CF67E3CF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>
            <a:spcAft>
              <a:spcPts val="0"/>
            </a:spcAft>
          </a:pPr>
          <a:r>
            <a:rPr kumimoji="0" lang="ru-RU" sz="1400" b="1" kern="120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rPr>
            <a:t>АО «Центринвест»</a:t>
          </a:r>
          <a:endParaRPr kumimoji="0" lang="ru-RU" sz="1400" b="1" kern="1200" dirty="0">
            <a:solidFill>
              <a:schemeClr val="accent2">
                <a:lumMod val="50000"/>
              </a:schemeClr>
            </a:solidFill>
            <a:latin typeface="+mj-lt"/>
            <a:ea typeface="+mj-ea"/>
            <a:cs typeface="+mj-cs"/>
          </a:endParaRPr>
        </a:p>
      </dgm:t>
    </dgm:pt>
    <dgm:pt modelId="{48A37537-B302-4701-A6B9-A0F85D174A58}" type="parTrans" cxnId="{76DB3D60-97F2-4BBB-910C-4F748B14B44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11151E1-534A-4CB3-B6B7-96DDDFE56D00}" type="sibTrans" cxnId="{76DB3D60-97F2-4BBB-910C-4F748B14B44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8257031-34D7-4D05-9B4F-8EB17FAEFB8B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>
            <a:spcAft>
              <a:spcPts val="0"/>
            </a:spcAft>
          </a:pPr>
          <a:r>
            <a:rPr kumimoji="0" lang="ru-RU" sz="1400" b="1" kern="120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rPr>
            <a:t>Управление экономики администрации</a:t>
          </a:r>
          <a:endParaRPr kumimoji="0" lang="ru-RU" sz="1400" b="1" kern="1200" dirty="0">
            <a:solidFill>
              <a:schemeClr val="accent2">
                <a:lumMod val="50000"/>
              </a:schemeClr>
            </a:solidFill>
            <a:latin typeface="+mj-lt"/>
            <a:ea typeface="+mj-ea"/>
            <a:cs typeface="+mj-cs"/>
          </a:endParaRPr>
        </a:p>
      </dgm:t>
    </dgm:pt>
    <dgm:pt modelId="{258A2C5E-81BD-49E0-BF9C-63A3EC8FECC7}" type="parTrans" cxnId="{464FBCF4-833E-4F1D-8C67-C6A2940652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96595C-F649-4F2E-80D9-5601309CEAE7}" type="sibTrans" cxnId="{464FBCF4-833E-4F1D-8C67-C6A2940652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807B16A-1130-4F8E-8D34-2161FE478EDC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>
            <a:spcAft>
              <a:spcPts val="0"/>
            </a:spcAft>
          </a:pPr>
          <a:r>
            <a:rPr kumimoji="0" lang="ru-RU" sz="1400" b="1" kern="120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rPr>
            <a:t>АНО </a:t>
          </a:r>
        </a:p>
        <a:p>
          <a:pPr rtl="0">
            <a:spcAft>
              <a:spcPts val="0"/>
            </a:spcAft>
          </a:pPr>
          <a:r>
            <a:rPr kumimoji="0" lang="ru-RU" sz="1400" b="1" kern="120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rPr>
            <a:t>«Молодежная школа предпринимательства»</a:t>
          </a:r>
          <a:endParaRPr kumimoji="0" lang="ru-RU" sz="1400" b="1" kern="1200" dirty="0">
            <a:solidFill>
              <a:schemeClr val="accent2">
                <a:lumMod val="50000"/>
              </a:schemeClr>
            </a:solidFill>
            <a:latin typeface="+mj-lt"/>
            <a:ea typeface="+mj-ea"/>
            <a:cs typeface="+mj-cs"/>
          </a:endParaRPr>
        </a:p>
      </dgm:t>
    </dgm:pt>
    <dgm:pt modelId="{18C5B352-9B6D-4BA1-A03E-79EF5C5FB5C7}" type="parTrans" cxnId="{4C57E597-C527-4A82-8994-A8FDD425FE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19D661C-BD0C-44E5-B174-387616EF8245}" type="sibTrans" cxnId="{4C57E597-C527-4A82-8994-A8FDD425FE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DEDA63B-8937-45E8-8BD5-A6BAD9DEAAC1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0"/>
          <a:r>
            <a:rPr kumimoji="0" lang="ru-RU" sz="1400" b="1" kern="120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rPr>
            <a:t>Трехгорный технологический институт НИЯУ МИФИ</a:t>
          </a:r>
          <a:endParaRPr kumimoji="0" lang="ru-RU" sz="1400" b="1" kern="1200" dirty="0">
            <a:solidFill>
              <a:schemeClr val="accent2">
                <a:lumMod val="50000"/>
              </a:schemeClr>
            </a:solidFill>
            <a:latin typeface="+mj-lt"/>
            <a:ea typeface="+mj-ea"/>
            <a:cs typeface="+mj-cs"/>
          </a:endParaRPr>
        </a:p>
      </dgm:t>
    </dgm:pt>
    <dgm:pt modelId="{4EF610D5-A541-455E-8BDE-6ABE23DC76CB}" type="parTrans" cxnId="{F28C8201-8B32-495D-8DB8-0C0258E8B79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D662256-71CD-47F2-8EB3-CE2E9BF31DBE}" type="sibTrans" cxnId="{F28C8201-8B32-495D-8DB8-0C0258E8B79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1274D85-E9FB-405C-B50E-39C3DFAD5E0F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kumimoji="0" lang="ru-RU" sz="1400" b="1" kern="120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rPr>
            <a:t>Представители бизнес- сообщества</a:t>
          </a:r>
          <a:endParaRPr kumimoji="0" lang="ru-RU" sz="1400" b="1" kern="1200" dirty="0">
            <a:solidFill>
              <a:schemeClr val="accent2">
                <a:lumMod val="50000"/>
              </a:schemeClr>
            </a:solidFill>
            <a:latin typeface="+mj-lt"/>
            <a:ea typeface="+mj-ea"/>
            <a:cs typeface="+mj-cs"/>
          </a:endParaRPr>
        </a:p>
      </dgm:t>
    </dgm:pt>
    <dgm:pt modelId="{C96B4CE2-49F4-4AFE-9AFF-4A800E6FF850}" type="parTrans" cxnId="{2D1DF621-CD07-41C1-8154-75E06BECD98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5BDA903-23A3-41DA-8AE7-AD1B152B3E1D}" type="sibTrans" cxnId="{2D1DF621-CD07-41C1-8154-75E06BECD98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B1C45-93F5-42A0-ADD7-7C6B08EC50CE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 sz="1600" b="1" u="sng" dirty="0"/>
        </a:p>
      </dgm:t>
    </dgm:pt>
    <dgm:pt modelId="{2698C684-947A-47FB-A96A-2715F16478CF}" type="sibTrans" cxnId="{D06F6A1B-CFAF-43C6-B55C-8B993756167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A30EDD8-863F-43B3-A301-E488DF3AAF82}" type="parTrans" cxnId="{D06F6A1B-CFAF-43C6-B55C-8B993756167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99C7A0-F5D9-4F96-A3F6-9339F1B5DE26}" type="pres">
      <dgm:prSet presAssocID="{29345604-1184-4826-88C0-38C309E5D4B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A05A053-56C5-40A8-950F-554100AE1450}" type="pres">
      <dgm:prSet presAssocID="{1B6B1C45-93F5-42A0-ADD7-7C6B08EC50CE}" presName="Parent" presStyleLbl="node0" presStyleIdx="0" presStyleCnt="1" custScaleX="108138" custLinFactNeighborX="-993" custLinFactNeighborY="1275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2CAEC8C0-3A1F-42D4-AB1B-EB00B951C4C0}" type="pres">
      <dgm:prSet presAssocID="{36F7F3B3-76AD-454D-8624-527B5C148E3C}" presName="Accent1" presStyleCnt="0"/>
      <dgm:spPr/>
      <dgm:t>
        <a:bodyPr/>
        <a:lstStyle/>
        <a:p>
          <a:endParaRPr lang="ru-RU"/>
        </a:p>
      </dgm:t>
    </dgm:pt>
    <dgm:pt modelId="{BE7561D0-9564-41B9-9E94-0ABFBFF6D8CB}" type="pres">
      <dgm:prSet presAssocID="{36F7F3B3-76AD-454D-8624-527B5C148E3C}" presName="Accent" presStyleLbl="bgShp" presStyleIdx="0" presStyleCnt="6"/>
      <dgm:spPr/>
      <dgm:t>
        <a:bodyPr/>
        <a:lstStyle/>
        <a:p>
          <a:endParaRPr lang="ru-RU"/>
        </a:p>
      </dgm:t>
    </dgm:pt>
    <dgm:pt modelId="{1B002077-BB53-47E9-A805-A3E1B816634E}" type="pres">
      <dgm:prSet presAssocID="{36F7F3B3-76AD-454D-8624-527B5C148E3C}" presName="Child1" presStyleLbl="node1" presStyleIdx="0" presStyleCnt="6" custScaleX="137223" custScaleY="105027" custLinFactNeighborX="-1308" custLinFactNeighborY="30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481F6-F82D-4BA1-ACCE-B658194164F9}" type="pres">
      <dgm:prSet presAssocID="{8D43854C-5373-476D-8B71-BB6CF67E3CF0}" presName="Accent2" presStyleCnt="0"/>
      <dgm:spPr/>
      <dgm:t>
        <a:bodyPr/>
        <a:lstStyle/>
        <a:p>
          <a:endParaRPr lang="ru-RU"/>
        </a:p>
      </dgm:t>
    </dgm:pt>
    <dgm:pt modelId="{B5EDF46E-0948-4A6C-B2D3-23F63C970537}" type="pres">
      <dgm:prSet presAssocID="{8D43854C-5373-476D-8B71-BB6CF67E3CF0}" presName="Accent" presStyleLbl="bgShp" presStyleIdx="1" presStyleCnt="6" custLinFactY="200000" custLinFactNeighborX="-34900" custLinFactNeighborY="213939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06738F86-4381-4397-B013-F78B180E317A}" type="pres">
      <dgm:prSet presAssocID="{8D43854C-5373-476D-8B71-BB6CF67E3CF0}" presName="Child2" presStyleLbl="node1" presStyleIdx="1" presStyleCnt="6" custScaleX="124865" custScaleY="109555" custLinFactNeighborX="20625" custLinFactNeighborY="-149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B7257-9379-41A6-B2EB-FB50479D029B}" type="pres">
      <dgm:prSet presAssocID="{78257031-34D7-4D05-9B4F-8EB17FAEFB8B}" presName="Accent3" presStyleCnt="0"/>
      <dgm:spPr/>
      <dgm:t>
        <a:bodyPr/>
        <a:lstStyle/>
        <a:p>
          <a:endParaRPr lang="ru-RU"/>
        </a:p>
      </dgm:t>
    </dgm:pt>
    <dgm:pt modelId="{26CD77A2-EB74-4993-A918-68CE56BF29B5}" type="pres">
      <dgm:prSet presAssocID="{78257031-34D7-4D05-9B4F-8EB17FAEFB8B}" presName="Accent" presStyleLbl="bgShp" presStyleIdx="2" presStyleCnt="6" custLinFactY="100000" custLinFactNeighborX="-79787" custLinFactNeighborY="158250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4B6C8B29-A55C-4922-B58B-7522E678E214}" type="pres">
      <dgm:prSet presAssocID="{78257031-34D7-4D05-9B4F-8EB17FAEFB8B}" presName="Child3" presStyleLbl="node1" presStyleIdx="2" presStyleCnt="6" custScaleX="116857" custLinFactNeighborX="25754" custLinFactNeighborY="-164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22A8D-230D-44BA-B554-9568685B5D87}" type="pres">
      <dgm:prSet presAssocID="{E807B16A-1130-4F8E-8D34-2161FE478EDC}" presName="Accent4" presStyleCnt="0"/>
      <dgm:spPr/>
      <dgm:t>
        <a:bodyPr/>
        <a:lstStyle/>
        <a:p>
          <a:endParaRPr lang="ru-RU"/>
        </a:p>
      </dgm:t>
    </dgm:pt>
    <dgm:pt modelId="{7BDCCB42-3E6E-4F38-80CC-A9F933D55E69}" type="pres">
      <dgm:prSet presAssocID="{E807B16A-1130-4F8E-8D34-2161FE478EDC}" presName="Accent" presStyleLbl="bgShp" presStyleIdx="3" presStyleCnt="6" custLinFactX="26972" custLinFactNeighborX="100000" custLinFactNeighborY="-25713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5C3ADC5A-7C67-498A-84E1-B34D1EBD1EEC}" type="pres">
      <dgm:prSet presAssocID="{E807B16A-1130-4F8E-8D34-2161FE478EDC}" presName="Child4" presStyleLbl="node1" presStyleIdx="3" presStyleCnt="6" custScaleX="171478" custLinFactNeighborX="2177" custLinFactNeighborY="-15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B1CD9-4FF3-4317-A9F0-2665B8FE9180}" type="pres">
      <dgm:prSet presAssocID="{0DEDA63B-8937-45E8-8BD5-A6BAD9DEAAC1}" presName="Accent5" presStyleCnt="0"/>
      <dgm:spPr/>
      <dgm:t>
        <a:bodyPr/>
        <a:lstStyle/>
        <a:p>
          <a:endParaRPr lang="ru-RU"/>
        </a:p>
      </dgm:t>
    </dgm:pt>
    <dgm:pt modelId="{83E219CB-F61C-4D9E-9273-B47EF048800C}" type="pres">
      <dgm:prSet presAssocID="{0DEDA63B-8937-45E8-8BD5-A6BAD9DEAAC1}" presName="Accent" presStyleLbl="bgShp" presStyleIdx="4" presStyleCnt="6" custLinFactNeighborX="-23854" custLinFactNeighborY="20375"/>
      <dgm:spPr/>
      <dgm:t>
        <a:bodyPr/>
        <a:lstStyle/>
        <a:p>
          <a:endParaRPr lang="ru-RU"/>
        </a:p>
      </dgm:t>
    </dgm:pt>
    <dgm:pt modelId="{950478DB-7AF8-4168-9E33-B862DAC96A86}" type="pres">
      <dgm:prSet presAssocID="{0DEDA63B-8937-45E8-8BD5-A6BAD9DEAAC1}" presName="Child5" presStyleLbl="node1" presStyleIdx="4" presStyleCnt="6" custScaleX="127857" custLinFactNeighborX="-28487" custLinFactNeighborY="-165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E7325-D157-427F-A1FB-458645F26649}" type="pres">
      <dgm:prSet presAssocID="{61274D85-E9FB-405C-B50E-39C3DFAD5E0F}" presName="Accent6" presStyleCnt="0"/>
      <dgm:spPr/>
      <dgm:t>
        <a:bodyPr/>
        <a:lstStyle/>
        <a:p>
          <a:endParaRPr lang="ru-RU"/>
        </a:p>
      </dgm:t>
    </dgm:pt>
    <dgm:pt modelId="{14FFDB3A-77DE-4A6D-A0C7-7F57674604A7}" type="pres">
      <dgm:prSet presAssocID="{61274D85-E9FB-405C-B50E-39C3DFAD5E0F}" presName="Accent" presStyleLbl="bgShp" presStyleIdx="5" presStyleCnt="6" custLinFactX="236336" custLinFactY="100000" custLinFactNeighborX="300000" custLinFactNeighborY="176026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E60FD5BD-C654-449B-9448-CC6939E00E2B}" type="pres">
      <dgm:prSet presAssocID="{61274D85-E9FB-405C-B50E-39C3DFAD5E0F}" presName="Child6" presStyleLbl="node1" presStyleIdx="5" presStyleCnt="6" custScaleX="115779" custScaleY="113109" custLinFactNeighborX="-19582" custLinFactNeighborY="-184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80A1E2-1CD6-4C19-B550-C41207A5A05A}" type="presOf" srcId="{36F7F3B3-76AD-454D-8624-527B5C148E3C}" destId="{1B002077-BB53-47E9-A805-A3E1B816634E}" srcOrd="0" destOrd="0" presId="urn:microsoft.com/office/officeart/2011/layout/HexagonRadial"/>
    <dgm:cxn modelId="{863EB1F0-4E01-4173-84E0-2402250C075D}" type="presOf" srcId="{78257031-34D7-4D05-9B4F-8EB17FAEFB8B}" destId="{4B6C8B29-A55C-4922-B58B-7522E678E214}" srcOrd="0" destOrd="0" presId="urn:microsoft.com/office/officeart/2011/layout/HexagonRadial"/>
    <dgm:cxn modelId="{464FBCF4-833E-4F1D-8C67-C6A294065261}" srcId="{1B6B1C45-93F5-42A0-ADD7-7C6B08EC50CE}" destId="{78257031-34D7-4D05-9B4F-8EB17FAEFB8B}" srcOrd="2" destOrd="0" parTransId="{258A2C5E-81BD-49E0-BF9C-63A3EC8FECC7}" sibTransId="{AC96595C-F649-4F2E-80D9-5601309CEAE7}"/>
    <dgm:cxn modelId="{D06F6A1B-CFAF-43C6-B55C-8B993756167A}" srcId="{29345604-1184-4826-88C0-38C309E5D4BC}" destId="{1B6B1C45-93F5-42A0-ADD7-7C6B08EC50CE}" srcOrd="0" destOrd="0" parTransId="{EA30EDD8-863F-43B3-A301-E488DF3AAF82}" sibTransId="{2698C684-947A-47FB-A96A-2715F16478CF}"/>
    <dgm:cxn modelId="{16592400-5D0A-4408-B70D-6888EDDC4040}" type="presOf" srcId="{E807B16A-1130-4F8E-8D34-2161FE478EDC}" destId="{5C3ADC5A-7C67-498A-84E1-B34D1EBD1EEC}" srcOrd="0" destOrd="0" presId="urn:microsoft.com/office/officeart/2011/layout/HexagonRadial"/>
    <dgm:cxn modelId="{E85AE62D-A667-4943-9C0C-F847748B981A}" type="presOf" srcId="{61274D85-E9FB-405C-B50E-39C3DFAD5E0F}" destId="{E60FD5BD-C654-449B-9448-CC6939E00E2B}" srcOrd="0" destOrd="0" presId="urn:microsoft.com/office/officeart/2011/layout/HexagonRadial"/>
    <dgm:cxn modelId="{D9BDFDDD-16DE-463B-98E3-BC238286FCF6}" type="presOf" srcId="{1B6B1C45-93F5-42A0-ADD7-7C6B08EC50CE}" destId="{CA05A053-56C5-40A8-950F-554100AE1450}" srcOrd="0" destOrd="0" presId="urn:microsoft.com/office/officeart/2011/layout/HexagonRadial"/>
    <dgm:cxn modelId="{2D1DF621-CD07-41C1-8154-75E06BECD985}" srcId="{1B6B1C45-93F5-42A0-ADD7-7C6B08EC50CE}" destId="{61274D85-E9FB-405C-B50E-39C3DFAD5E0F}" srcOrd="5" destOrd="0" parTransId="{C96B4CE2-49F4-4AFE-9AFF-4A800E6FF850}" sibTransId="{C5BDA903-23A3-41DA-8AE7-AD1B152B3E1D}"/>
    <dgm:cxn modelId="{32D2BC09-C891-4ED1-9CDC-02C10BDF80D2}" type="presOf" srcId="{0DEDA63B-8937-45E8-8BD5-A6BAD9DEAAC1}" destId="{950478DB-7AF8-4168-9E33-B862DAC96A86}" srcOrd="0" destOrd="0" presId="urn:microsoft.com/office/officeart/2011/layout/HexagonRadial"/>
    <dgm:cxn modelId="{4205A764-F064-4F19-A8EE-598AD2E3E3F8}" type="presOf" srcId="{29345604-1184-4826-88C0-38C309E5D4BC}" destId="{0299C7A0-F5D9-4F96-A3F6-9339F1B5DE26}" srcOrd="0" destOrd="0" presId="urn:microsoft.com/office/officeart/2011/layout/HexagonRadial"/>
    <dgm:cxn modelId="{4C57E597-C527-4A82-8994-A8FDD425FEAC}" srcId="{1B6B1C45-93F5-42A0-ADD7-7C6B08EC50CE}" destId="{E807B16A-1130-4F8E-8D34-2161FE478EDC}" srcOrd="3" destOrd="0" parTransId="{18C5B352-9B6D-4BA1-A03E-79EF5C5FB5C7}" sibTransId="{319D661C-BD0C-44E5-B174-387616EF8245}"/>
    <dgm:cxn modelId="{76DB3D60-97F2-4BBB-910C-4F748B14B44A}" srcId="{1B6B1C45-93F5-42A0-ADD7-7C6B08EC50CE}" destId="{8D43854C-5373-476D-8B71-BB6CF67E3CF0}" srcOrd="1" destOrd="0" parTransId="{48A37537-B302-4701-A6B9-A0F85D174A58}" sibTransId="{611151E1-534A-4CB3-B6B7-96DDDFE56D00}"/>
    <dgm:cxn modelId="{EACA1FB1-60C5-4F09-A577-541F649E4A80}" srcId="{1B6B1C45-93F5-42A0-ADD7-7C6B08EC50CE}" destId="{36F7F3B3-76AD-454D-8624-527B5C148E3C}" srcOrd="0" destOrd="0" parTransId="{84473DA5-FACB-4CA0-AC81-B193708FA840}" sibTransId="{6FFDA69D-F04E-4078-87EA-C954EE7633E0}"/>
    <dgm:cxn modelId="{766E8524-A310-4B6A-92B4-B44C5D71D72C}" type="presOf" srcId="{8D43854C-5373-476D-8B71-BB6CF67E3CF0}" destId="{06738F86-4381-4397-B013-F78B180E317A}" srcOrd="0" destOrd="0" presId="urn:microsoft.com/office/officeart/2011/layout/HexagonRadial"/>
    <dgm:cxn modelId="{F28C8201-8B32-495D-8DB8-0C0258E8B79F}" srcId="{1B6B1C45-93F5-42A0-ADD7-7C6B08EC50CE}" destId="{0DEDA63B-8937-45E8-8BD5-A6BAD9DEAAC1}" srcOrd="4" destOrd="0" parTransId="{4EF610D5-A541-455E-8BDE-6ABE23DC76CB}" sibTransId="{AD662256-71CD-47F2-8EB3-CE2E9BF31DBE}"/>
    <dgm:cxn modelId="{874567D4-AE0A-405E-8161-29617EFD1A4C}" type="presParOf" srcId="{0299C7A0-F5D9-4F96-A3F6-9339F1B5DE26}" destId="{CA05A053-56C5-40A8-950F-554100AE1450}" srcOrd="0" destOrd="0" presId="urn:microsoft.com/office/officeart/2011/layout/HexagonRadial"/>
    <dgm:cxn modelId="{B6B792B5-0A67-4512-B6BF-9CA5EF182E14}" type="presParOf" srcId="{0299C7A0-F5D9-4F96-A3F6-9339F1B5DE26}" destId="{2CAEC8C0-3A1F-42D4-AB1B-EB00B951C4C0}" srcOrd="1" destOrd="0" presId="urn:microsoft.com/office/officeart/2011/layout/HexagonRadial"/>
    <dgm:cxn modelId="{52A97B9E-5874-4BBE-AF18-1A3C555D024B}" type="presParOf" srcId="{2CAEC8C0-3A1F-42D4-AB1B-EB00B951C4C0}" destId="{BE7561D0-9564-41B9-9E94-0ABFBFF6D8CB}" srcOrd="0" destOrd="0" presId="urn:microsoft.com/office/officeart/2011/layout/HexagonRadial"/>
    <dgm:cxn modelId="{DAD387C3-9D0D-47FD-81DD-6B4D382D0C1C}" type="presParOf" srcId="{0299C7A0-F5D9-4F96-A3F6-9339F1B5DE26}" destId="{1B002077-BB53-47E9-A805-A3E1B816634E}" srcOrd="2" destOrd="0" presId="urn:microsoft.com/office/officeart/2011/layout/HexagonRadial"/>
    <dgm:cxn modelId="{684A44CB-8BCC-407F-A426-CD062C723F62}" type="presParOf" srcId="{0299C7A0-F5D9-4F96-A3F6-9339F1B5DE26}" destId="{055481F6-F82D-4BA1-ACCE-B658194164F9}" srcOrd="3" destOrd="0" presId="urn:microsoft.com/office/officeart/2011/layout/HexagonRadial"/>
    <dgm:cxn modelId="{A2239E92-CF87-4551-A08F-D6D508BF5D9B}" type="presParOf" srcId="{055481F6-F82D-4BA1-ACCE-B658194164F9}" destId="{B5EDF46E-0948-4A6C-B2D3-23F63C970537}" srcOrd="0" destOrd="0" presId="urn:microsoft.com/office/officeart/2011/layout/HexagonRadial"/>
    <dgm:cxn modelId="{DD3F6EC3-8EB2-4E19-A5E2-D7E250F8ABF8}" type="presParOf" srcId="{0299C7A0-F5D9-4F96-A3F6-9339F1B5DE26}" destId="{06738F86-4381-4397-B013-F78B180E317A}" srcOrd="4" destOrd="0" presId="urn:microsoft.com/office/officeart/2011/layout/HexagonRadial"/>
    <dgm:cxn modelId="{70C31585-A671-4161-94CA-5BFE79B340BD}" type="presParOf" srcId="{0299C7A0-F5D9-4F96-A3F6-9339F1B5DE26}" destId="{457B7257-9379-41A6-B2EB-FB50479D029B}" srcOrd="5" destOrd="0" presId="urn:microsoft.com/office/officeart/2011/layout/HexagonRadial"/>
    <dgm:cxn modelId="{9BBE9254-CC87-4ED4-9AA8-E2120E18B7BD}" type="presParOf" srcId="{457B7257-9379-41A6-B2EB-FB50479D029B}" destId="{26CD77A2-EB74-4993-A918-68CE56BF29B5}" srcOrd="0" destOrd="0" presId="urn:microsoft.com/office/officeart/2011/layout/HexagonRadial"/>
    <dgm:cxn modelId="{53ED6578-2CCC-4867-876A-A80BA7FF9035}" type="presParOf" srcId="{0299C7A0-F5D9-4F96-A3F6-9339F1B5DE26}" destId="{4B6C8B29-A55C-4922-B58B-7522E678E214}" srcOrd="6" destOrd="0" presId="urn:microsoft.com/office/officeart/2011/layout/HexagonRadial"/>
    <dgm:cxn modelId="{B44DEBDC-8E00-4FDC-9653-1DDB01C58943}" type="presParOf" srcId="{0299C7A0-F5D9-4F96-A3F6-9339F1B5DE26}" destId="{2DA22A8D-230D-44BA-B554-9568685B5D87}" srcOrd="7" destOrd="0" presId="urn:microsoft.com/office/officeart/2011/layout/HexagonRadial"/>
    <dgm:cxn modelId="{321C1252-ADEA-4E66-AF88-22C9C490AA06}" type="presParOf" srcId="{2DA22A8D-230D-44BA-B554-9568685B5D87}" destId="{7BDCCB42-3E6E-4F38-80CC-A9F933D55E69}" srcOrd="0" destOrd="0" presId="urn:microsoft.com/office/officeart/2011/layout/HexagonRadial"/>
    <dgm:cxn modelId="{2AA4F8E5-3D04-4180-A5B4-97AF2A9E7996}" type="presParOf" srcId="{0299C7A0-F5D9-4F96-A3F6-9339F1B5DE26}" destId="{5C3ADC5A-7C67-498A-84E1-B34D1EBD1EEC}" srcOrd="8" destOrd="0" presId="urn:microsoft.com/office/officeart/2011/layout/HexagonRadial"/>
    <dgm:cxn modelId="{D2C9AC3D-6B54-420A-ACDA-DFAA2890401F}" type="presParOf" srcId="{0299C7A0-F5D9-4F96-A3F6-9339F1B5DE26}" destId="{9A8B1CD9-4FF3-4317-A9F0-2665B8FE9180}" srcOrd="9" destOrd="0" presId="urn:microsoft.com/office/officeart/2011/layout/HexagonRadial"/>
    <dgm:cxn modelId="{4569E7AB-E4E4-47F3-8D91-CA3A1AF28C4E}" type="presParOf" srcId="{9A8B1CD9-4FF3-4317-A9F0-2665B8FE9180}" destId="{83E219CB-F61C-4D9E-9273-B47EF048800C}" srcOrd="0" destOrd="0" presId="urn:microsoft.com/office/officeart/2011/layout/HexagonRadial"/>
    <dgm:cxn modelId="{EEC3D375-3F44-41EF-845D-3E29DCAAEC8A}" type="presParOf" srcId="{0299C7A0-F5D9-4F96-A3F6-9339F1B5DE26}" destId="{950478DB-7AF8-4168-9E33-B862DAC96A86}" srcOrd="10" destOrd="0" presId="urn:microsoft.com/office/officeart/2011/layout/HexagonRadial"/>
    <dgm:cxn modelId="{DA36ED7E-524D-4BC8-9AF7-1BA514093CB2}" type="presParOf" srcId="{0299C7A0-F5D9-4F96-A3F6-9339F1B5DE26}" destId="{D44E7325-D157-427F-A1FB-458645F26649}" srcOrd="11" destOrd="0" presId="urn:microsoft.com/office/officeart/2011/layout/HexagonRadial"/>
    <dgm:cxn modelId="{6001EB92-61AE-4966-928A-0B10DB47E83F}" type="presParOf" srcId="{D44E7325-D157-427F-A1FB-458645F26649}" destId="{14FFDB3A-77DE-4A6D-A0C7-7F57674604A7}" srcOrd="0" destOrd="0" presId="urn:microsoft.com/office/officeart/2011/layout/HexagonRadial"/>
    <dgm:cxn modelId="{6AEF0857-B0D9-4501-81DF-5062916A88F2}" type="presParOf" srcId="{0299C7A0-F5D9-4F96-A3F6-9339F1B5DE26}" destId="{E60FD5BD-C654-449B-9448-CC6939E00E2B}" srcOrd="12" destOrd="0" presId="urn:microsoft.com/office/officeart/2011/layout/HexagonRadial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7A87AD-468F-4F50-AA7D-32F280DD3E6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DEA768-B3CE-4710-922A-451A18D403BF}">
      <dgm:prSet custT="1"/>
      <dgm:spPr/>
      <dgm:t>
        <a:bodyPr/>
        <a:lstStyle/>
        <a:p>
          <a:pPr algn="l" rtl="0"/>
          <a:r>
            <a:rPr lang="ru-RU" sz="1500" b="1" i="0" u="none" strike="noStrike" kern="1200" baseline="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Разработка муниципальной составляющей национального проекта «Малое и среднее предпринимательство и поддержка индивидуальной предпринимательской инициативы» </a:t>
          </a:r>
          <a:endParaRPr lang="ru-RU" sz="1500" b="1" i="0" u="none" strike="noStrike" kern="1200" baseline="0" dirty="0">
            <a:solidFill>
              <a:schemeClr val="bg1"/>
            </a:solidFill>
            <a:latin typeface="+mj-lt"/>
            <a:ea typeface="+mj-ea"/>
            <a:cs typeface="+mj-cs"/>
          </a:endParaRPr>
        </a:p>
      </dgm:t>
    </dgm:pt>
    <dgm:pt modelId="{84004923-45A0-474F-9E67-29BB48BBAF3A}" type="parTrans" cxnId="{41634853-EA3C-4E15-88DC-F11492A0BA52}">
      <dgm:prSet/>
      <dgm:spPr/>
      <dgm:t>
        <a:bodyPr/>
        <a:lstStyle/>
        <a:p>
          <a:endParaRPr lang="ru-RU"/>
        </a:p>
      </dgm:t>
    </dgm:pt>
    <dgm:pt modelId="{CB4996C4-9C9A-46FD-8F92-445AA6B6F1FC}" type="sibTrans" cxnId="{41634853-EA3C-4E15-88DC-F11492A0BA52}">
      <dgm:prSet/>
      <dgm:spPr/>
      <dgm:t>
        <a:bodyPr/>
        <a:lstStyle/>
        <a:p>
          <a:endParaRPr lang="ru-RU"/>
        </a:p>
      </dgm:t>
    </dgm:pt>
    <dgm:pt modelId="{23386347-A014-4C9D-8024-0373EFC0E7A7}">
      <dgm:prSet custT="1"/>
      <dgm:spPr/>
      <dgm:t>
        <a:bodyPr/>
        <a:lstStyle/>
        <a:p>
          <a:pPr algn="l" rtl="0"/>
          <a:r>
            <a:rPr lang="ru-RU" sz="1500" b="1" i="0" u="none" strike="noStrike" kern="1200" baseline="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Тиражирование практики</a:t>
          </a:r>
        </a:p>
      </dgm:t>
    </dgm:pt>
    <dgm:pt modelId="{29029F62-500D-4F98-A49F-ACD3B5A74FE2}" type="parTrans" cxnId="{DFB6AD7F-F781-4EFB-9F8A-B2412F133D72}">
      <dgm:prSet/>
      <dgm:spPr/>
      <dgm:t>
        <a:bodyPr/>
        <a:lstStyle/>
        <a:p>
          <a:endParaRPr lang="ru-RU"/>
        </a:p>
      </dgm:t>
    </dgm:pt>
    <dgm:pt modelId="{99314459-CD9E-48E7-A1BF-36E9DDEFAC66}" type="sibTrans" cxnId="{DFB6AD7F-F781-4EFB-9F8A-B2412F133D72}">
      <dgm:prSet/>
      <dgm:spPr/>
      <dgm:t>
        <a:bodyPr/>
        <a:lstStyle/>
        <a:p>
          <a:endParaRPr lang="ru-RU"/>
        </a:p>
      </dgm:t>
    </dgm:pt>
    <dgm:pt modelId="{ABF62CA9-E95D-4CD1-947C-B5A001878BE8}">
      <dgm:prSet custT="1"/>
      <dgm:spPr/>
      <dgm:t>
        <a:bodyPr/>
        <a:lstStyle/>
        <a:p>
          <a:pPr algn="l" rtl="0"/>
          <a:r>
            <a:rPr lang="ru-RU" sz="1500" b="1" i="0" u="none" strike="noStrike" kern="1200" baseline="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Запланировано проведение в 2019 году 14 образовательных мероприятий совместно с Фондом развития предпринимательства Челябинской области </a:t>
          </a:r>
          <a:endParaRPr lang="ru-RU" sz="1500" b="1" i="0" u="none" strike="noStrike" kern="1200" baseline="0" dirty="0">
            <a:solidFill>
              <a:schemeClr val="bg1"/>
            </a:solidFill>
            <a:latin typeface="+mj-lt"/>
            <a:ea typeface="+mj-ea"/>
            <a:cs typeface="+mj-cs"/>
          </a:endParaRPr>
        </a:p>
      </dgm:t>
    </dgm:pt>
    <dgm:pt modelId="{C0DF0CFF-3CB2-48EA-8ABF-8A8FAF02C3DA}" type="parTrans" cxnId="{FE54E9BB-D5D0-49AE-B0CF-C63D2F4C3CF8}">
      <dgm:prSet/>
      <dgm:spPr/>
      <dgm:t>
        <a:bodyPr/>
        <a:lstStyle/>
        <a:p>
          <a:endParaRPr lang="ru-RU"/>
        </a:p>
      </dgm:t>
    </dgm:pt>
    <dgm:pt modelId="{211436EF-9EC0-4FDA-912E-F22145AA7D08}" type="sibTrans" cxnId="{FE54E9BB-D5D0-49AE-B0CF-C63D2F4C3CF8}">
      <dgm:prSet/>
      <dgm:spPr/>
      <dgm:t>
        <a:bodyPr/>
        <a:lstStyle/>
        <a:p>
          <a:endParaRPr lang="ru-RU"/>
        </a:p>
      </dgm:t>
    </dgm:pt>
    <dgm:pt modelId="{C7A01AF6-8318-495E-B75A-6E84A5F6EEF8}" type="pres">
      <dgm:prSet presAssocID="{B27A87AD-468F-4F50-AA7D-32F280DD3E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2F364B5-053B-4A36-80EC-FB64C795D667}" type="pres">
      <dgm:prSet presAssocID="{B27A87AD-468F-4F50-AA7D-32F280DD3E66}" presName="Name1" presStyleCnt="0"/>
      <dgm:spPr/>
    </dgm:pt>
    <dgm:pt modelId="{04945E81-C84C-4AE1-82B5-742F7A24FDE6}" type="pres">
      <dgm:prSet presAssocID="{B27A87AD-468F-4F50-AA7D-32F280DD3E66}" presName="cycle" presStyleCnt="0"/>
      <dgm:spPr/>
    </dgm:pt>
    <dgm:pt modelId="{A1A1D8C1-5539-4A63-9826-7F76D0995C6C}" type="pres">
      <dgm:prSet presAssocID="{B27A87AD-468F-4F50-AA7D-32F280DD3E66}" presName="srcNode" presStyleLbl="node1" presStyleIdx="0" presStyleCnt="3"/>
      <dgm:spPr/>
    </dgm:pt>
    <dgm:pt modelId="{7EEB1C17-0584-496A-8D0E-7B9315B49134}" type="pres">
      <dgm:prSet presAssocID="{B27A87AD-468F-4F50-AA7D-32F280DD3E66}" presName="conn" presStyleLbl="parChTrans1D2" presStyleIdx="0" presStyleCnt="1"/>
      <dgm:spPr/>
      <dgm:t>
        <a:bodyPr/>
        <a:lstStyle/>
        <a:p>
          <a:endParaRPr lang="ru-RU"/>
        </a:p>
      </dgm:t>
    </dgm:pt>
    <dgm:pt modelId="{619453F4-D2CC-4513-A0C3-93019A8DA3D7}" type="pres">
      <dgm:prSet presAssocID="{B27A87AD-468F-4F50-AA7D-32F280DD3E66}" presName="extraNode" presStyleLbl="node1" presStyleIdx="0" presStyleCnt="3"/>
      <dgm:spPr/>
    </dgm:pt>
    <dgm:pt modelId="{C0F96517-BD29-463B-B940-E67CB2D67A15}" type="pres">
      <dgm:prSet presAssocID="{B27A87AD-468F-4F50-AA7D-32F280DD3E66}" presName="dstNode" presStyleLbl="node1" presStyleIdx="0" presStyleCnt="3"/>
      <dgm:spPr/>
    </dgm:pt>
    <dgm:pt modelId="{9D0CCE55-DA8B-413D-B177-FC0670D61B02}" type="pres">
      <dgm:prSet presAssocID="{ABF62CA9-E95D-4CD1-947C-B5A001878BE8}" presName="text_1" presStyleLbl="node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787CF-3110-4A7D-B5D2-87B81DD4FFDC}" type="pres">
      <dgm:prSet presAssocID="{ABF62CA9-E95D-4CD1-947C-B5A001878BE8}" presName="accent_1" presStyleCnt="0"/>
      <dgm:spPr/>
    </dgm:pt>
    <dgm:pt modelId="{25D71E71-2F55-4DAB-BD09-AE1875ABB307}" type="pres">
      <dgm:prSet presAssocID="{ABF62CA9-E95D-4CD1-947C-B5A001878BE8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611FDC4-0B07-4846-8032-4CB02A4D46F7}" type="pres">
      <dgm:prSet presAssocID="{91DEA768-B3CE-4710-922A-451A18D403BF}" presName="text_2" presStyleLbl="node1" presStyleIdx="1" presStyleCnt="3" custScaleY="12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7021D-136C-4199-9F42-49E8222C563D}" type="pres">
      <dgm:prSet presAssocID="{91DEA768-B3CE-4710-922A-451A18D403BF}" presName="accent_2" presStyleCnt="0"/>
      <dgm:spPr/>
    </dgm:pt>
    <dgm:pt modelId="{CC322630-A032-441E-938A-CD7FD4ACE4C0}" type="pres">
      <dgm:prSet presAssocID="{91DEA768-B3CE-4710-922A-451A18D403BF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9F9FFD0-AD87-4817-9578-CE4EF1118B83}" type="pres">
      <dgm:prSet presAssocID="{23386347-A014-4C9D-8024-0373EFC0E7A7}" presName="text_3" presStyleLbl="node1" presStyleIdx="2" presStyleCnt="3" custScaleY="7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59DF5-A9E9-40B9-87D9-907F1954DD08}" type="pres">
      <dgm:prSet presAssocID="{23386347-A014-4C9D-8024-0373EFC0E7A7}" presName="accent_3" presStyleCnt="0"/>
      <dgm:spPr/>
    </dgm:pt>
    <dgm:pt modelId="{29145E2C-2CC8-48A7-B6E5-499F46D8A375}" type="pres">
      <dgm:prSet presAssocID="{23386347-A014-4C9D-8024-0373EFC0E7A7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E54E9BB-D5D0-49AE-B0CF-C63D2F4C3CF8}" srcId="{B27A87AD-468F-4F50-AA7D-32F280DD3E66}" destId="{ABF62CA9-E95D-4CD1-947C-B5A001878BE8}" srcOrd="0" destOrd="0" parTransId="{C0DF0CFF-3CB2-48EA-8ABF-8A8FAF02C3DA}" sibTransId="{211436EF-9EC0-4FDA-912E-F22145AA7D08}"/>
    <dgm:cxn modelId="{6FB07557-3C0F-45C0-948A-09B731AD4946}" type="presOf" srcId="{23386347-A014-4C9D-8024-0373EFC0E7A7}" destId="{19F9FFD0-AD87-4817-9578-CE4EF1118B83}" srcOrd="0" destOrd="0" presId="urn:microsoft.com/office/officeart/2008/layout/VerticalCurvedList"/>
    <dgm:cxn modelId="{DFB6AD7F-F781-4EFB-9F8A-B2412F133D72}" srcId="{B27A87AD-468F-4F50-AA7D-32F280DD3E66}" destId="{23386347-A014-4C9D-8024-0373EFC0E7A7}" srcOrd="2" destOrd="0" parTransId="{29029F62-500D-4F98-A49F-ACD3B5A74FE2}" sibTransId="{99314459-CD9E-48E7-A1BF-36E9DDEFAC66}"/>
    <dgm:cxn modelId="{DC30498A-0EB2-499F-B63D-755DE393E528}" type="presOf" srcId="{211436EF-9EC0-4FDA-912E-F22145AA7D08}" destId="{7EEB1C17-0584-496A-8D0E-7B9315B49134}" srcOrd="0" destOrd="0" presId="urn:microsoft.com/office/officeart/2008/layout/VerticalCurvedList"/>
    <dgm:cxn modelId="{924D24B2-1621-4F40-9351-DD9F3D60649C}" type="presOf" srcId="{ABF62CA9-E95D-4CD1-947C-B5A001878BE8}" destId="{9D0CCE55-DA8B-413D-B177-FC0670D61B02}" srcOrd="0" destOrd="0" presId="urn:microsoft.com/office/officeart/2008/layout/VerticalCurvedList"/>
    <dgm:cxn modelId="{B4528745-F57B-4D3B-A838-D4BBB38A7C72}" type="presOf" srcId="{B27A87AD-468F-4F50-AA7D-32F280DD3E66}" destId="{C7A01AF6-8318-495E-B75A-6E84A5F6EEF8}" srcOrd="0" destOrd="0" presId="urn:microsoft.com/office/officeart/2008/layout/VerticalCurvedList"/>
    <dgm:cxn modelId="{41634853-EA3C-4E15-88DC-F11492A0BA52}" srcId="{B27A87AD-468F-4F50-AA7D-32F280DD3E66}" destId="{91DEA768-B3CE-4710-922A-451A18D403BF}" srcOrd="1" destOrd="0" parTransId="{84004923-45A0-474F-9E67-29BB48BBAF3A}" sibTransId="{CB4996C4-9C9A-46FD-8F92-445AA6B6F1FC}"/>
    <dgm:cxn modelId="{B56848B5-BC20-4AED-8713-3D72ED9E1970}" type="presOf" srcId="{91DEA768-B3CE-4710-922A-451A18D403BF}" destId="{0611FDC4-0B07-4846-8032-4CB02A4D46F7}" srcOrd="0" destOrd="0" presId="urn:microsoft.com/office/officeart/2008/layout/VerticalCurvedList"/>
    <dgm:cxn modelId="{48AFCB74-BBD7-481A-B9DB-E46A8FFBBDAA}" type="presParOf" srcId="{C7A01AF6-8318-495E-B75A-6E84A5F6EEF8}" destId="{E2F364B5-053B-4A36-80EC-FB64C795D667}" srcOrd="0" destOrd="0" presId="urn:microsoft.com/office/officeart/2008/layout/VerticalCurvedList"/>
    <dgm:cxn modelId="{6DCBF510-6F90-4103-A130-9A6AEB713236}" type="presParOf" srcId="{E2F364B5-053B-4A36-80EC-FB64C795D667}" destId="{04945E81-C84C-4AE1-82B5-742F7A24FDE6}" srcOrd="0" destOrd="0" presId="urn:microsoft.com/office/officeart/2008/layout/VerticalCurvedList"/>
    <dgm:cxn modelId="{E5F6C9C3-9A2B-483F-9531-E3B8F2B61E5F}" type="presParOf" srcId="{04945E81-C84C-4AE1-82B5-742F7A24FDE6}" destId="{A1A1D8C1-5539-4A63-9826-7F76D0995C6C}" srcOrd="0" destOrd="0" presId="urn:microsoft.com/office/officeart/2008/layout/VerticalCurvedList"/>
    <dgm:cxn modelId="{48B7FF29-13B8-4AAC-894E-236713551724}" type="presParOf" srcId="{04945E81-C84C-4AE1-82B5-742F7A24FDE6}" destId="{7EEB1C17-0584-496A-8D0E-7B9315B49134}" srcOrd="1" destOrd="0" presId="urn:microsoft.com/office/officeart/2008/layout/VerticalCurvedList"/>
    <dgm:cxn modelId="{110C9C1B-0A4A-418C-9DC6-43CC24FBE4BC}" type="presParOf" srcId="{04945E81-C84C-4AE1-82B5-742F7A24FDE6}" destId="{619453F4-D2CC-4513-A0C3-93019A8DA3D7}" srcOrd="2" destOrd="0" presId="urn:microsoft.com/office/officeart/2008/layout/VerticalCurvedList"/>
    <dgm:cxn modelId="{C15E5B59-CB98-453D-885A-F8A0F80178A3}" type="presParOf" srcId="{04945E81-C84C-4AE1-82B5-742F7A24FDE6}" destId="{C0F96517-BD29-463B-B940-E67CB2D67A15}" srcOrd="3" destOrd="0" presId="urn:microsoft.com/office/officeart/2008/layout/VerticalCurvedList"/>
    <dgm:cxn modelId="{E6161F52-F479-4875-9982-217F92FD06E8}" type="presParOf" srcId="{E2F364B5-053B-4A36-80EC-FB64C795D667}" destId="{9D0CCE55-DA8B-413D-B177-FC0670D61B02}" srcOrd="1" destOrd="0" presId="urn:microsoft.com/office/officeart/2008/layout/VerticalCurvedList"/>
    <dgm:cxn modelId="{2D68D401-F7DE-40CA-ABE2-4E114CAC986E}" type="presParOf" srcId="{E2F364B5-053B-4A36-80EC-FB64C795D667}" destId="{B4E787CF-3110-4A7D-B5D2-87B81DD4FFDC}" srcOrd="2" destOrd="0" presId="urn:microsoft.com/office/officeart/2008/layout/VerticalCurvedList"/>
    <dgm:cxn modelId="{C17B9586-5F7A-4354-BBC0-F130683AFCD2}" type="presParOf" srcId="{B4E787CF-3110-4A7D-B5D2-87B81DD4FFDC}" destId="{25D71E71-2F55-4DAB-BD09-AE1875ABB307}" srcOrd="0" destOrd="0" presId="urn:microsoft.com/office/officeart/2008/layout/VerticalCurvedList"/>
    <dgm:cxn modelId="{7DE19D29-E2B9-41C1-9042-B8CC4F9C0B76}" type="presParOf" srcId="{E2F364B5-053B-4A36-80EC-FB64C795D667}" destId="{0611FDC4-0B07-4846-8032-4CB02A4D46F7}" srcOrd="3" destOrd="0" presId="urn:microsoft.com/office/officeart/2008/layout/VerticalCurvedList"/>
    <dgm:cxn modelId="{A02B9370-CF96-41E3-A8F1-547251E64A0F}" type="presParOf" srcId="{E2F364B5-053B-4A36-80EC-FB64C795D667}" destId="{5187021D-136C-4199-9F42-49E8222C563D}" srcOrd="4" destOrd="0" presId="urn:microsoft.com/office/officeart/2008/layout/VerticalCurvedList"/>
    <dgm:cxn modelId="{279A4B11-1A65-4F11-B4AA-5561770091F1}" type="presParOf" srcId="{5187021D-136C-4199-9F42-49E8222C563D}" destId="{CC322630-A032-441E-938A-CD7FD4ACE4C0}" srcOrd="0" destOrd="0" presId="urn:microsoft.com/office/officeart/2008/layout/VerticalCurvedList"/>
    <dgm:cxn modelId="{EB66E9C9-5B2E-490B-BC63-79AD794E89ED}" type="presParOf" srcId="{E2F364B5-053B-4A36-80EC-FB64C795D667}" destId="{19F9FFD0-AD87-4817-9578-CE4EF1118B83}" srcOrd="5" destOrd="0" presId="urn:microsoft.com/office/officeart/2008/layout/VerticalCurvedList"/>
    <dgm:cxn modelId="{FEFDD6FE-AA32-42FA-8AC6-A49E071DF6A5}" type="presParOf" srcId="{E2F364B5-053B-4A36-80EC-FB64C795D667}" destId="{C4659DF5-A9E9-40B9-87D9-907F1954DD08}" srcOrd="6" destOrd="0" presId="urn:microsoft.com/office/officeart/2008/layout/VerticalCurvedList"/>
    <dgm:cxn modelId="{A9E1EA6B-C9AE-4776-8848-7A2703CF6FFC}" type="presParOf" srcId="{C4659DF5-A9E9-40B9-87D9-907F1954DD08}" destId="{29145E2C-2CC8-48A7-B6E5-499F46D8A3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5A8560-ADCC-4CB3-8CBB-2B898D0FD42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C909D4D-8D29-404B-B131-34ED29EB0E51}">
      <dgm:prSet phldrT="[Текст]" custT="1"/>
      <dgm:spPr/>
      <dgm:t>
        <a:bodyPr/>
        <a:lstStyle/>
        <a:p>
          <a:r>
            <a:rPr lang="ru-RU" sz="1500" b="1" i="0" u="none" strike="noStrike" kern="1200" baseline="0" dirty="0" smtClean="0">
              <a:solidFill>
                <a:srgbClr val="002060"/>
              </a:solidFill>
              <a:latin typeface="+mj-lt"/>
              <a:ea typeface="+mj-ea"/>
              <a:cs typeface="+mj-cs"/>
            </a:rPr>
            <a:t>Малый и средний бизнес</a:t>
          </a:r>
          <a:endParaRPr lang="ru-RU" sz="1500" b="1" i="0" u="none" strike="noStrike" kern="1200" baseline="0" dirty="0">
            <a:solidFill>
              <a:srgbClr val="002060"/>
            </a:solidFill>
            <a:latin typeface="+mj-lt"/>
            <a:ea typeface="+mj-ea"/>
            <a:cs typeface="+mj-cs"/>
          </a:endParaRPr>
        </a:p>
      </dgm:t>
    </dgm:pt>
    <dgm:pt modelId="{11873F8E-2D88-4593-83A2-60A3F7995EF6}" type="parTrans" cxnId="{D505DC4A-0BE2-46E2-A268-458F67B91332}">
      <dgm:prSet/>
      <dgm:spPr/>
      <dgm:t>
        <a:bodyPr/>
        <a:lstStyle/>
        <a:p>
          <a:endParaRPr lang="ru-RU"/>
        </a:p>
      </dgm:t>
    </dgm:pt>
    <dgm:pt modelId="{8E7E530B-DD64-4360-82D6-C6EA6583DAA7}" type="sibTrans" cxnId="{D505DC4A-0BE2-46E2-A268-458F67B91332}">
      <dgm:prSet/>
      <dgm:spPr/>
      <dgm:t>
        <a:bodyPr/>
        <a:lstStyle/>
        <a:p>
          <a:endParaRPr lang="ru-RU"/>
        </a:p>
      </dgm:t>
    </dgm:pt>
    <dgm:pt modelId="{7F60DE69-BD9D-45A9-9AE2-A53DF3421C3F}">
      <dgm:prSet phldrT="[Текст]" custT="1"/>
      <dgm:spPr/>
      <dgm:t>
        <a:bodyPr/>
        <a:lstStyle/>
        <a:p>
          <a:r>
            <a:rPr lang="ru-RU" sz="1500" b="1" i="0" u="none" strike="noStrike" kern="1200" baseline="0" dirty="0" smtClean="0">
              <a:solidFill>
                <a:srgbClr val="002060"/>
              </a:solidFill>
              <a:latin typeface="+mj-lt"/>
              <a:ea typeface="+mj-ea"/>
              <a:cs typeface="+mj-cs"/>
            </a:rPr>
            <a:t>Освоение новых сегментов рынка</a:t>
          </a:r>
          <a:endParaRPr lang="ru-RU" sz="1500" b="1" i="0" u="none" strike="noStrike" kern="1200" baseline="0" dirty="0">
            <a:solidFill>
              <a:srgbClr val="002060"/>
            </a:solidFill>
            <a:latin typeface="+mj-lt"/>
            <a:ea typeface="+mj-ea"/>
            <a:cs typeface="+mj-cs"/>
          </a:endParaRPr>
        </a:p>
      </dgm:t>
    </dgm:pt>
    <dgm:pt modelId="{358CD925-80B9-47C6-97EE-BFCC51AE04A4}" type="parTrans" cxnId="{59895A5F-1310-4B3E-B733-3843A3E87B04}">
      <dgm:prSet/>
      <dgm:spPr/>
      <dgm:t>
        <a:bodyPr/>
        <a:lstStyle/>
        <a:p>
          <a:endParaRPr lang="ru-RU"/>
        </a:p>
      </dgm:t>
    </dgm:pt>
    <dgm:pt modelId="{73E39D8F-0722-44EF-B937-94D52FACEFD6}" type="sibTrans" cxnId="{59895A5F-1310-4B3E-B733-3843A3E87B04}">
      <dgm:prSet/>
      <dgm:spPr/>
      <dgm:t>
        <a:bodyPr/>
        <a:lstStyle/>
        <a:p>
          <a:endParaRPr lang="ru-RU"/>
        </a:p>
      </dgm:t>
    </dgm:pt>
    <dgm:pt modelId="{B2E24B2D-3B8F-48AD-A114-B45E1802D5DC}">
      <dgm:prSet phldrT="[Текст]" custT="1"/>
      <dgm:spPr/>
      <dgm:t>
        <a:bodyPr/>
        <a:lstStyle/>
        <a:p>
          <a:r>
            <a:rPr lang="ru-RU" sz="1500" b="1" i="0" u="none" strike="noStrike" kern="1200" baseline="0" dirty="0" smtClean="0">
              <a:solidFill>
                <a:srgbClr val="002060"/>
              </a:solidFill>
              <a:latin typeface="+mj-lt"/>
              <a:ea typeface="+mj-ea"/>
              <a:cs typeface="+mj-cs"/>
            </a:rPr>
            <a:t>Самореализация и занятость населения</a:t>
          </a:r>
          <a:endParaRPr lang="ru-RU" sz="1500" b="1" i="0" u="none" strike="noStrike" kern="1200" baseline="0" dirty="0">
            <a:solidFill>
              <a:srgbClr val="002060"/>
            </a:solidFill>
            <a:latin typeface="+mj-lt"/>
            <a:ea typeface="+mj-ea"/>
            <a:cs typeface="+mj-cs"/>
          </a:endParaRPr>
        </a:p>
      </dgm:t>
    </dgm:pt>
    <dgm:pt modelId="{E6A9EAEB-E8E4-40F1-9C1E-BC22355660CA}" type="parTrans" cxnId="{722935A8-CDE5-4C58-A278-AE7AC6005399}">
      <dgm:prSet/>
      <dgm:spPr/>
      <dgm:t>
        <a:bodyPr/>
        <a:lstStyle/>
        <a:p>
          <a:endParaRPr lang="ru-RU"/>
        </a:p>
      </dgm:t>
    </dgm:pt>
    <dgm:pt modelId="{70B22177-350C-496C-BC7B-7CB3A7B755DA}" type="sibTrans" cxnId="{722935A8-CDE5-4C58-A278-AE7AC6005399}">
      <dgm:prSet/>
      <dgm:spPr/>
      <dgm:t>
        <a:bodyPr/>
        <a:lstStyle/>
        <a:p>
          <a:endParaRPr lang="ru-RU"/>
        </a:p>
      </dgm:t>
    </dgm:pt>
    <dgm:pt modelId="{E8C2833C-E9F6-4664-BC97-B62E11249EB3}">
      <dgm:prSet phldrT="[Текст]" custT="1"/>
      <dgm:spPr/>
      <dgm:t>
        <a:bodyPr/>
        <a:lstStyle/>
        <a:p>
          <a:r>
            <a:rPr lang="ru-RU" sz="1500" b="1" i="0" u="none" strike="noStrike" kern="1200" baseline="0" dirty="0" smtClean="0">
              <a:solidFill>
                <a:srgbClr val="002060"/>
              </a:solidFill>
              <a:latin typeface="+mj-lt"/>
              <a:ea typeface="+mj-ea"/>
              <a:cs typeface="+mj-cs"/>
            </a:rPr>
            <a:t>Налоговые поступления в бюджеты</a:t>
          </a:r>
          <a:endParaRPr lang="ru-RU" sz="1500" b="1" i="0" u="none" strike="noStrike" kern="1200" baseline="0" dirty="0">
            <a:solidFill>
              <a:srgbClr val="002060"/>
            </a:solidFill>
            <a:latin typeface="+mj-lt"/>
            <a:ea typeface="+mj-ea"/>
            <a:cs typeface="+mj-cs"/>
          </a:endParaRPr>
        </a:p>
      </dgm:t>
    </dgm:pt>
    <dgm:pt modelId="{D24E52EE-C2B3-49D7-838C-BB95BD6C7272}" type="parTrans" cxnId="{B25FE46F-E6A8-4E8D-8EB0-B8003AE3BB8A}">
      <dgm:prSet/>
      <dgm:spPr/>
      <dgm:t>
        <a:bodyPr/>
        <a:lstStyle/>
        <a:p>
          <a:endParaRPr lang="ru-RU"/>
        </a:p>
      </dgm:t>
    </dgm:pt>
    <dgm:pt modelId="{ECFF5B5F-1FD7-4F5F-A631-9290788F3A69}" type="sibTrans" cxnId="{B25FE46F-E6A8-4E8D-8EB0-B8003AE3BB8A}">
      <dgm:prSet/>
      <dgm:spPr/>
      <dgm:t>
        <a:bodyPr/>
        <a:lstStyle/>
        <a:p>
          <a:endParaRPr lang="ru-RU"/>
        </a:p>
      </dgm:t>
    </dgm:pt>
    <dgm:pt modelId="{75B009BF-508F-41B2-8876-04316669F07C}">
      <dgm:prSet phldrT="[Текст]" custT="1"/>
      <dgm:spPr/>
      <dgm:t>
        <a:bodyPr/>
        <a:lstStyle/>
        <a:p>
          <a:r>
            <a:rPr lang="ru-RU" sz="1500" b="1" i="0" u="none" strike="noStrike" kern="1200" baseline="0" dirty="0" smtClean="0">
              <a:solidFill>
                <a:srgbClr val="002060"/>
              </a:solidFill>
              <a:latin typeface="+mj-lt"/>
              <a:ea typeface="+mj-ea"/>
              <a:cs typeface="+mj-cs"/>
            </a:rPr>
            <a:t>Ускорение темпов наращивания собственного экономического потенциала</a:t>
          </a:r>
          <a:endParaRPr lang="ru-RU" sz="1500" b="1" i="0" u="none" strike="noStrike" kern="1200" baseline="0" dirty="0">
            <a:solidFill>
              <a:srgbClr val="002060"/>
            </a:solidFill>
            <a:latin typeface="+mj-lt"/>
            <a:ea typeface="+mj-ea"/>
            <a:cs typeface="+mj-cs"/>
          </a:endParaRPr>
        </a:p>
      </dgm:t>
    </dgm:pt>
    <dgm:pt modelId="{ABB618E0-3EB2-467F-8E2D-1ECC97D652A0}" type="parTrans" cxnId="{CF7A0255-709D-447A-8AAA-F3CB265E5930}">
      <dgm:prSet/>
      <dgm:spPr/>
      <dgm:t>
        <a:bodyPr/>
        <a:lstStyle/>
        <a:p>
          <a:endParaRPr lang="ru-RU"/>
        </a:p>
      </dgm:t>
    </dgm:pt>
    <dgm:pt modelId="{B2678F71-3E4B-4AAD-90B3-804C97699EFA}" type="sibTrans" cxnId="{CF7A0255-709D-447A-8AAA-F3CB265E5930}">
      <dgm:prSet/>
      <dgm:spPr/>
      <dgm:t>
        <a:bodyPr/>
        <a:lstStyle/>
        <a:p>
          <a:endParaRPr lang="ru-RU"/>
        </a:p>
      </dgm:t>
    </dgm:pt>
    <dgm:pt modelId="{A3947371-1897-49BD-B586-5FDD5282A2DE}" type="pres">
      <dgm:prSet presAssocID="{F25A8560-ADCC-4CB3-8CBB-2B898D0FD42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C61A16-590E-4A7A-912E-361BE83FB841}" type="pres">
      <dgm:prSet presAssocID="{FC909D4D-8D29-404B-B131-34ED29EB0E51}" presName="composite" presStyleCnt="0"/>
      <dgm:spPr/>
      <dgm:t>
        <a:bodyPr/>
        <a:lstStyle/>
        <a:p>
          <a:endParaRPr lang="ru-RU"/>
        </a:p>
      </dgm:t>
    </dgm:pt>
    <dgm:pt modelId="{39982586-3023-49AD-A715-A065175F3113}" type="pres">
      <dgm:prSet presAssocID="{FC909D4D-8D29-404B-B131-34ED29EB0E51}" presName="LShape" presStyleLbl="alignNode1" presStyleIdx="0" presStyleCnt="9" custLinFactNeighborX="-32577" custLinFactNeighborY="5416"/>
      <dgm:spPr/>
      <dgm:t>
        <a:bodyPr/>
        <a:lstStyle/>
        <a:p>
          <a:endParaRPr lang="ru-RU"/>
        </a:p>
      </dgm:t>
    </dgm:pt>
    <dgm:pt modelId="{0903C9B4-FE99-4965-AAEA-DA98E8CC5855}" type="pres">
      <dgm:prSet presAssocID="{FC909D4D-8D29-404B-B131-34ED29EB0E51}" presName="ParentText" presStyleLbl="revTx" presStyleIdx="0" presStyleCnt="5" custLinFactNeighborX="-29235" custLinFactNeighborY="51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36355-1136-469B-BAF2-FD79AAFCF4A2}" type="pres">
      <dgm:prSet presAssocID="{FC909D4D-8D29-404B-B131-34ED29EB0E51}" presName="Triangle" presStyleLbl="alignNode1" presStyleIdx="1" presStyleCnt="9" custLinFactX="-75269" custLinFactNeighborX="-100000" custLinFactNeighborY="53400"/>
      <dgm:spPr/>
      <dgm:t>
        <a:bodyPr/>
        <a:lstStyle/>
        <a:p>
          <a:endParaRPr lang="ru-RU"/>
        </a:p>
      </dgm:t>
    </dgm:pt>
    <dgm:pt modelId="{84E233E5-8C27-42EA-9109-94CF90E14D57}" type="pres">
      <dgm:prSet presAssocID="{8E7E530B-DD64-4360-82D6-C6EA6583DAA7}" presName="sibTrans" presStyleCnt="0"/>
      <dgm:spPr/>
      <dgm:t>
        <a:bodyPr/>
        <a:lstStyle/>
        <a:p>
          <a:endParaRPr lang="ru-RU"/>
        </a:p>
      </dgm:t>
    </dgm:pt>
    <dgm:pt modelId="{47A965F8-4150-42F2-87EB-8FBFA8C8BF7F}" type="pres">
      <dgm:prSet presAssocID="{8E7E530B-DD64-4360-82D6-C6EA6583DAA7}" presName="space" presStyleCnt="0"/>
      <dgm:spPr/>
      <dgm:t>
        <a:bodyPr/>
        <a:lstStyle/>
        <a:p>
          <a:endParaRPr lang="ru-RU"/>
        </a:p>
      </dgm:t>
    </dgm:pt>
    <dgm:pt modelId="{A379A056-AA6E-4D2B-8B02-9EF7A23003F7}" type="pres">
      <dgm:prSet presAssocID="{7F60DE69-BD9D-45A9-9AE2-A53DF3421C3F}" presName="composite" presStyleCnt="0"/>
      <dgm:spPr/>
      <dgm:t>
        <a:bodyPr/>
        <a:lstStyle/>
        <a:p>
          <a:endParaRPr lang="ru-RU"/>
        </a:p>
      </dgm:t>
    </dgm:pt>
    <dgm:pt modelId="{6514E37C-0F51-454F-82AA-D6544FD3D480}" type="pres">
      <dgm:prSet presAssocID="{7F60DE69-BD9D-45A9-9AE2-A53DF3421C3F}" presName="LShape" presStyleLbl="alignNode1" presStyleIdx="2" presStyleCnt="9" custLinFactNeighborX="-30370" custLinFactNeighborY="-2671"/>
      <dgm:spPr/>
      <dgm:t>
        <a:bodyPr/>
        <a:lstStyle/>
        <a:p>
          <a:endParaRPr lang="ru-RU"/>
        </a:p>
      </dgm:t>
    </dgm:pt>
    <dgm:pt modelId="{875575EE-EDAA-4DFB-8138-91D5ADFD3FFC}" type="pres">
      <dgm:prSet presAssocID="{7F60DE69-BD9D-45A9-9AE2-A53DF3421C3F}" presName="ParentText" presStyleLbl="revTx" presStyleIdx="1" presStyleCnt="5" custLinFactNeighborX="-34212" custLinFactNeighborY="-47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C7D5A-9CF9-45CF-88AF-503377A503A8}" type="pres">
      <dgm:prSet presAssocID="{7F60DE69-BD9D-45A9-9AE2-A53DF3421C3F}" presName="Triangle" presStyleLbl="alignNode1" presStyleIdx="3" presStyleCnt="9" custLinFactX="-62312" custLinFactNeighborX="-100000" custLinFactNeighborY="-6642"/>
      <dgm:spPr/>
      <dgm:t>
        <a:bodyPr/>
        <a:lstStyle/>
        <a:p>
          <a:endParaRPr lang="ru-RU"/>
        </a:p>
      </dgm:t>
    </dgm:pt>
    <dgm:pt modelId="{5E079256-C11D-4C42-A765-6C3C1A28095D}" type="pres">
      <dgm:prSet presAssocID="{73E39D8F-0722-44EF-B937-94D52FACEFD6}" presName="sibTrans" presStyleCnt="0"/>
      <dgm:spPr/>
      <dgm:t>
        <a:bodyPr/>
        <a:lstStyle/>
        <a:p>
          <a:endParaRPr lang="ru-RU"/>
        </a:p>
      </dgm:t>
    </dgm:pt>
    <dgm:pt modelId="{2F66BA52-4844-4782-96EB-13308523ADB1}" type="pres">
      <dgm:prSet presAssocID="{73E39D8F-0722-44EF-B937-94D52FACEFD6}" presName="space" presStyleCnt="0"/>
      <dgm:spPr/>
      <dgm:t>
        <a:bodyPr/>
        <a:lstStyle/>
        <a:p>
          <a:endParaRPr lang="ru-RU"/>
        </a:p>
      </dgm:t>
    </dgm:pt>
    <dgm:pt modelId="{80EAAC36-51F4-4E2E-AF47-27A03FB5EC9C}" type="pres">
      <dgm:prSet presAssocID="{B2E24B2D-3B8F-48AD-A114-B45E1802D5DC}" presName="composite" presStyleCnt="0"/>
      <dgm:spPr/>
      <dgm:t>
        <a:bodyPr/>
        <a:lstStyle/>
        <a:p>
          <a:endParaRPr lang="ru-RU"/>
        </a:p>
      </dgm:t>
    </dgm:pt>
    <dgm:pt modelId="{269FF1C0-180C-45ED-B27B-7D1A623B63F5}" type="pres">
      <dgm:prSet presAssocID="{B2E24B2D-3B8F-48AD-A114-B45E1802D5DC}" presName="LShape" presStyleLbl="alignNode1" presStyleIdx="4" presStyleCnt="9" custAng="0" custScaleX="121472" custScaleY="82134" custLinFactNeighborX="-33531" custLinFactNeighborY="-1825"/>
      <dgm:spPr/>
      <dgm:t>
        <a:bodyPr/>
        <a:lstStyle/>
        <a:p>
          <a:endParaRPr lang="ru-RU"/>
        </a:p>
      </dgm:t>
    </dgm:pt>
    <dgm:pt modelId="{11CC87B5-1372-4E72-9F58-119F49FB2094}" type="pres">
      <dgm:prSet presAssocID="{B2E24B2D-3B8F-48AD-A114-B45E1802D5DC}" presName="ParentText" presStyleLbl="revTx" presStyleIdx="2" presStyleCnt="5" custScaleX="142574" custLinFactNeighborX="-26842" custLinFactNeighborY="-3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E5B0C-3F6F-40EB-B604-F157A57D7C09}" type="pres">
      <dgm:prSet presAssocID="{B2E24B2D-3B8F-48AD-A114-B45E1802D5DC}" presName="Triangle" presStyleLbl="alignNode1" presStyleIdx="5" presStyleCnt="9" custLinFactX="-49355" custLinFactNeighborX="-100000" custLinFactNeighborY="59370"/>
      <dgm:spPr/>
      <dgm:t>
        <a:bodyPr/>
        <a:lstStyle/>
        <a:p>
          <a:endParaRPr lang="ru-RU"/>
        </a:p>
      </dgm:t>
    </dgm:pt>
    <dgm:pt modelId="{54CAEC72-7C4A-4131-B59D-48F0B0D95575}" type="pres">
      <dgm:prSet presAssocID="{70B22177-350C-496C-BC7B-7CB3A7B755DA}" presName="sibTrans" presStyleCnt="0"/>
      <dgm:spPr/>
      <dgm:t>
        <a:bodyPr/>
        <a:lstStyle/>
        <a:p>
          <a:endParaRPr lang="ru-RU"/>
        </a:p>
      </dgm:t>
    </dgm:pt>
    <dgm:pt modelId="{82831119-6159-41A6-9E43-E922138C16CA}" type="pres">
      <dgm:prSet presAssocID="{70B22177-350C-496C-BC7B-7CB3A7B755DA}" presName="space" presStyleCnt="0"/>
      <dgm:spPr/>
      <dgm:t>
        <a:bodyPr/>
        <a:lstStyle/>
        <a:p>
          <a:endParaRPr lang="ru-RU"/>
        </a:p>
      </dgm:t>
    </dgm:pt>
    <dgm:pt modelId="{72BD31B7-1721-4773-8D94-E96114AEA6DA}" type="pres">
      <dgm:prSet presAssocID="{E8C2833C-E9F6-4664-BC97-B62E11249EB3}" presName="composite" presStyleCnt="0"/>
      <dgm:spPr/>
      <dgm:t>
        <a:bodyPr/>
        <a:lstStyle/>
        <a:p>
          <a:endParaRPr lang="ru-RU"/>
        </a:p>
      </dgm:t>
    </dgm:pt>
    <dgm:pt modelId="{A68AFD06-1EF5-4213-9AF1-A3C4955F1350}" type="pres">
      <dgm:prSet presAssocID="{E8C2833C-E9F6-4664-BC97-B62E11249EB3}" presName="LShape" presStyleLbl="alignNode1" presStyleIdx="6" presStyleCnt="9" custLinFactNeighborX="-4484" custLinFactNeighborY="-978"/>
      <dgm:spPr/>
      <dgm:t>
        <a:bodyPr/>
        <a:lstStyle/>
        <a:p>
          <a:endParaRPr lang="ru-RU"/>
        </a:p>
      </dgm:t>
    </dgm:pt>
    <dgm:pt modelId="{5200BDC0-91A3-4736-B472-06C9F706D122}" type="pres">
      <dgm:prSet presAssocID="{E8C2833C-E9F6-4664-BC97-B62E11249EB3}" presName="ParentText" presStyleLbl="revTx" presStyleIdx="3" presStyleCnt="5" custScaleX="117820" custLinFactNeighborX="4848" custLinFactNeighborY="2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60E6D-29D7-45EE-BD51-49FB9EA5166E}" type="pres">
      <dgm:prSet presAssocID="{E8C2833C-E9F6-4664-BC97-B62E11249EB3}" presName="Triangle" presStyleLbl="alignNode1" presStyleIdx="7" presStyleCnt="9" custLinFactNeighborX="-41857" custLinFactNeighborY="30842"/>
      <dgm:spPr/>
    </dgm:pt>
    <dgm:pt modelId="{808CC31A-7B49-4B1C-8687-5D52272F570D}" type="pres">
      <dgm:prSet presAssocID="{ECFF5B5F-1FD7-4F5F-A631-9290788F3A69}" presName="sibTrans" presStyleCnt="0"/>
      <dgm:spPr/>
    </dgm:pt>
    <dgm:pt modelId="{EAA107A7-0D01-41D6-96CB-AF7E42F49EC6}" type="pres">
      <dgm:prSet presAssocID="{ECFF5B5F-1FD7-4F5F-A631-9290788F3A69}" presName="space" presStyleCnt="0"/>
      <dgm:spPr/>
    </dgm:pt>
    <dgm:pt modelId="{1BDB77B0-5A55-40D6-86B2-D2C4238C99A6}" type="pres">
      <dgm:prSet presAssocID="{75B009BF-508F-41B2-8876-04316669F07C}" presName="composite" presStyleCnt="0"/>
      <dgm:spPr/>
    </dgm:pt>
    <dgm:pt modelId="{694717B4-D8E3-4CB2-8412-577408E143E1}" type="pres">
      <dgm:prSet presAssocID="{75B009BF-508F-41B2-8876-04316669F07C}" presName="LShape" presStyleLbl="alignNode1" presStyleIdx="8" presStyleCnt="9" custScaleX="142943" custLinFactNeighborX="-2641" custLinFactNeighborY="8800"/>
      <dgm:spPr/>
    </dgm:pt>
    <dgm:pt modelId="{E5599FD1-3F00-46BA-B217-5B969D79986D}" type="pres">
      <dgm:prSet presAssocID="{75B009BF-508F-41B2-8876-04316669F07C}" presName="ParentText" presStyleLbl="revTx" presStyleIdx="4" presStyleCnt="5" custScaleX="151663" custLinFactNeighborX="-1046" custLinFactNeighborY="77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2935A8-CDE5-4C58-A278-AE7AC6005399}" srcId="{F25A8560-ADCC-4CB3-8CBB-2B898D0FD421}" destId="{B2E24B2D-3B8F-48AD-A114-B45E1802D5DC}" srcOrd="2" destOrd="0" parTransId="{E6A9EAEB-E8E4-40F1-9C1E-BC22355660CA}" sibTransId="{70B22177-350C-496C-BC7B-7CB3A7B755DA}"/>
    <dgm:cxn modelId="{59895A5F-1310-4B3E-B733-3843A3E87B04}" srcId="{F25A8560-ADCC-4CB3-8CBB-2B898D0FD421}" destId="{7F60DE69-BD9D-45A9-9AE2-A53DF3421C3F}" srcOrd="1" destOrd="0" parTransId="{358CD925-80B9-47C6-97EE-BFCC51AE04A4}" sibTransId="{73E39D8F-0722-44EF-B937-94D52FACEFD6}"/>
    <dgm:cxn modelId="{D36C8E2F-35EE-44C6-8F85-3869E37628C1}" type="presOf" srcId="{E8C2833C-E9F6-4664-BC97-B62E11249EB3}" destId="{5200BDC0-91A3-4736-B472-06C9F706D122}" srcOrd="0" destOrd="0" presId="urn:microsoft.com/office/officeart/2009/3/layout/StepUpProcess"/>
    <dgm:cxn modelId="{980490D3-9DA2-4C24-90D8-7369162846B6}" type="presOf" srcId="{F25A8560-ADCC-4CB3-8CBB-2B898D0FD421}" destId="{A3947371-1897-49BD-B586-5FDD5282A2DE}" srcOrd="0" destOrd="0" presId="urn:microsoft.com/office/officeart/2009/3/layout/StepUpProcess"/>
    <dgm:cxn modelId="{D505DC4A-0BE2-46E2-A268-458F67B91332}" srcId="{F25A8560-ADCC-4CB3-8CBB-2B898D0FD421}" destId="{FC909D4D-8D29-404B-B131-34ED29EB0E51}" srcOrd="0" destOrd="0" parTransId="{11873F8E-2D88-4593-83A2-60A3F7995EF6}" sibTransId="{8E7E530B-DD64-4360-82D6-C6EA6583DAA7}"/>
    <dgm:cxn modelId="{B25FE46F-E6A8-4E8D-8EB0-B8003AE3BB8A}" srcId="{F25A8560-ADCC-4CB3-8CBB-2B898D0FD421}" destId="{E8C2833C-E9F6-4664-BC97-B62E11249EB3}" srcOrd="3" destOrd="0" parTransId="{D24E52EE-C2B3-49D7-838C-BB95BD6C7272}" sibTransId="{ECFF5B5F-1FD7-4F5F-A631-9290788F3A69}"/>
    <dgm:cxn modelId="{9E0A6A2F-D51D-4D39-8D47-A5BFDDA90B67}" type="presOf" srcId="{B2E24B2D-3B8F-48AD-A114-B45E1802D5DC}" destId="{11CC87B5-1372-4E72-9F58-119F49FB2094}" srcOrd="0" destOrd="0" presId="urn:microsoft.com/office/officeart/2009/3/layout/StepUpProcess"/>
    <dgm:cxn modelId="{CF7A0255-709D-447A-8AAA-F3CB265E5930}" srcId="{F25A8560-ADCC-4CB3-8CBB-2B898D0FD421}" destId="{75B009BF-508F-41B2-8876-04316669F07C}" srcOrd="4" destOrd="0" parTransId="{ABB618E0-3EB2-467F-8E2D-1ECC97D652A0}" sibTransId="{B2678F71-3E4B-4AAD-90B3-804C97699EFA}"/>
    <dgm:cxn modelId="{064EFC3B-0D75-4E7B-92C5-6026194FF18E}" type="presOf" srcId="{FC909D4D-8D29-404B-B131-34ED29EB0E51}" destId="{0903C9B4-FE99-4965-AAEA-DA98E8CC5855}" srcOrd="0" destOrd="0" presId="urn:microsoft.com/office/officeart/2009/3/layout/StepUpProcess"/>
    <dgm:cxn modelId="{29C8A168-475E-4298-A847-6B66B11284F2}" type="presOf" srcId="{7F60DE69-BD9D-45A9-9AE2-A53DF3421C3F}" destId="{875575EE-EDAA-4DFB-8138-91D5ADFD3FFC}" srcOrd="0" destOrd="0" presId="urn:microsoft.com/office/officeart/2009/3/layout/StepUpProcess"/>
    <dgm:cxn modelId="{1FD75196-1378-4DEE-A61B-5CE87D485789}" type="presOf" srcId="{75B009BF-508F-41B2-8876-04316669F07C}" destId="{E5599FD1-3F00-46BA-B217-5B969D79986D}" srcOrd="0" destOrd="0" presId="urn:microsoft.com/office/officeart/2009/3/layout/StepUpProcess"/>
    <dgm:cxn modelId="{AD2255E6-32C9-4515-921F-7FD3DE41B6A7}" type="presParOf" srcId="{A3947371-1897-49BD-B586-5FDD5282A2DE}" destId="{0DC61A16-590E-4A7A-912E-361BE83FB841}" srcOrd="0" destOrd="0" presId="urn:microsoft.com/office/officeart/2009/3/layout/StepUpProcess"/>
    <dgm:cxn modelId="{5B2345DD-9533-4812-99E7-5C967F0CC561}" type="presParOf" srcId="{0DC61A16-590E-4A7A-912E-361BE83FB841}" destId="{39982586-3023-49AD-A715-A065175F3113}" srcOrd="0" destOrd="0" presId="urn:microsoft.com/office/officeart/2009/3/layout/StepUpProcess"/>
    <dgm:cxn modelId="{0FF0B939-2497-4F0C-8B4D-1B7F526C9C37}" type="presParOf" srcId="{0DC61A16-590E-4A7A-912E-361BE83FB841}" destId="{0903C9B4-FE99-4965-AAEA-DA98E8CC5855}" srcOrd="1" destOrd="0" presId="urn:microsoft.com/office/officeart/2009/3/layout/StepUpProcess"/>
    <dgm:cxn modelId="{54C5EB5B-0851-4C9D-ACB1-BBEC6A9E176C}" type="presParOf" srcId="{0DC61A16-590E-4A7A-912E-361BE83FB841}" destId="{46F36355-1136-469B-BAF2-FD79AAFCF4A2}" srcOrd="2" destOrd="0" presId="urn:microsoft.com/office/officeart/2009/3/layout/StepUpProcess"/>
    <dgm:cxn modelId="{72F4F833-3806-4FB3-8352-24A74CC837E9}" type="presParOf" srcId="{A3947371-1897-49BD-B586-5FDD5282A2DE}" destId="{84E233E5-8C27-42EA-9109-94CF90E14D57}" srcOrd="1" destOrd="0" presId="urn:microsoft.com/office/officeart/2009/3/layout/StepUpProcess"/>
    <dgm:cxn modelId="{3E0C7947-3458-4539-A5F2-18177A8CC46A}" type="presParOf" srcId="{84E233E5-8C27-42EA-9109-94CF90E14D57}" destId="{47A965F8-4150-42F2-87EB-8FBFA8C8BF7F}" srcOrd="0" destOrd="0" presId="urn:microsoft.com/office/officeart/2009/3/layout/StepUpProcess"/>
    <dgm:cxn modelId="{19B3208D-971D-4BD1-A36B-7CAB8CAA5870}" type="presParOf" srcId="{A3947371-1897-49BD-B586-5FDD5282A2DE}" destId="{A379A056-AA6E-4D2B-8B02-9EF7A23003F7}" srcOrd="2" destOrd="0" presId="urn:microsoft.com/office/officeart/2009/3/layout/StepUpProcess"/>
    <dgm:cxn modelId="{B451D8B1-20E8-4F39-986D-707971A63EEF}" type="presParOf" srcId="{A379A056-AA6E-4D2B-8B02-9EF7A23003F7}" destId="{6514E37C-0F51-454F-82AA-D6544FD3D480}" srcOrd="0" destOrd="0" presId="urn:microsoft.com/office/officeart/2009/3/layout/StepUpProcess"/>
    <dgm:cxn modelId="{9D47A7E8-54B4-42FD-9112-FD4E551FC794}" type="presParOf" srcId="{A379A056-AA6E-4D2B-8B02-9EF7A23003F7}" destId="{875575EE-EDAA-4DFB-8138-91D5ADFD3FFC}" srcOrd="1" destOrd="0" presId="urn:microsoft.com/office/officeart/2009/3/layout/StepUpProcess"/>
    <dgm:cxn modelId="{6AE997D2-5B7B-48A6-A920-43A7B1458C8C}" type="presParOf" srcId="{A379A056-AA6E-4D2B-8B02-9EF7A23003F7}" destId="{99AC7D5A-9CF9-45CF-88AF-503377A503A8}" srcOrd="2" destOrd="0" presId="urn:microsoft.com/office/officeart/2009/3/layout/StepUpProcess"/>
    <dgm:cxn modelId="{A6C80F84-DEF0-43C0-98D0-F2FF46848F87}" type="presParOf" srcId="{A3947371-1897-49BD-B586-5FDD5282A2DE}" destId="{5E079256-C11D-4C42-A765-6C3C1A28095D}" srcOrd="3" destOrd="0" presId="urn:microsoft.com/office/officeart/2009/3/layout/StepUpProcess"/>
    <dgm:cxn modelId="{B9E383EC-6B7B-466A-82A8-FE24396C24D0}" type="presParOf" srcId="{5E079256-C11D-4C42-A765-6C3C1A28095D}" destId="{2F66BA52-4844-4782-96EB-13308523ADB1}" srcOrd="0" destOrd="0" presId="urn:microsoft.com/office/officeart/2009/3/layout/StepUpProcess"/>
    <dgm:cxn modelId="{187D177C-C817-42A7-BFF2-689008570C7A}" type="presParOf" srcId="{A3947371-1897-49BD-B586-5FDD5282A2DE}" destId="{80EAAC36-51F4-4E2E-AF47-27A03FB5EC9C}" srcOrd="4" destOrd="0" presId="urn:microsoft.com/office/officeart/2009/3/layout/StepUpProcess"/>
    <dgm:cxn modelId="{521FE687-F484-440C-8CB9-B822A88C9795}" type="presParOf" srcId="{80EAAC36-51F4-4E2E-AF47-27A03FB5EC9C}" destId="{269FF1C0-180C-45ED-B27B-7D1A623B63F5}" srcOrd="0" destOrd="0" presId="urn:microsoft.com/office/officeart/2009/3/layout/StepUpProcess"/>
    <dgm:cxn modelId="{964B4B87-F20E-4D08-A216-291F5977AB1A}" type="presParOf" srcId="{80EAAC36-51F4-4E2E-AF47-27A03FB5EC9C}" destId="{11CC87B5-1372-4E72-9F58-119F49FB2094}" srcOrd="1" destOrd="0" presId="urn:microsoft.com/office/officeart/2009/3/layout/StepUpProcess"/>
    <dgm:cxn modelId="{B6743AAB-16D9-4EB4-A89B-354CC29A5A02}" type="presParOf" srcId="{80EAAC36-51F4-4E2E-AF47-27A03FB5EC9C}" destId="{A25E5B0C-3F6F-40EB-B604-F157A57D7C09}" srcOrd="2" destOrd="0" presId="urn:microsoft.com/office/officeart/2009/3/layout/StepUpProcess"/>
    <dgm:cxn modelId="{C4791934-9E8F-4856-95DE-6137333B486B}" type="presParOf" srcId="{A3947371-1897-49BD-B586-5FDD5282A2DE}" destId="{54CAEC72-7C4A-4131-B59D-48F0B0D95575}" srcOrd="5" destOrd="0" presId="urn:microsoft.com/office/officeart/2009/3/layout/StepUpProcess"/>
    <dgm:cxn modelId="{8D9364A3-9D8C-4D3B-96C7-9BBB0663A603}" type="presParOf" srcId="{54CAEC72-7C4A-4131-B59D-48F0B0D95575}" destId="{82831119-6159-41A6-9E43-E922138C16CA}" srcOrd="0" destOrd="0" presId="urn:microsoft.com/office/officeart/2009/3/layout/StepUpProcess"/>
    <dgm:cxn modelId="{C5D74CF8-19DC-4A79-BD75-3BC5A81BB673}" type="presParOf" srcId="{A3947371-1897-49BD-B586-5FDD5282A2DE}" destId="{72BD31B7-1721-4773-8D94-E96114AEA6DA}" srcOrd="6" destOrd="0" presId="urn:microsoft.com/office/officeart/2009/3/layout/StepUpProcess"/>
    <dgm:cxn modelId="{6899315A-138E-43BF-BF3D-194FBBE71432}" type="presParOf" srcId="{72BD31B7-1721-4773-8D94-E96114AEA6DA}" destId="{A68AFD06-1EF5-4213-9AF1-A3C4955F1350}" srcOrd="0" destOrd="0" presId="urn:microsoft.com/office/officeart/2009/3/layout/StepUpProcess"/>
    <dgm:cxn modelId="{855DF093-CFE4-4560-9527-9E0ED919272E}" type="presParOf" srcId="{72BD31B7-1721-4773-8D94-E96114AEA6DA}" destId="{5200BDC0-91A3-4736-B472-06C9F706D122}" srcOrd="1" destOrd="0" presId="urn:microsoft.com/office/officeart/2009/3/layout/StepUpProcess"/>
    <dgm:cxn modelId="{A352BDD4-2058-498D-9AEC-D7ADB260AA80}" type="presParOf" srcId="{72BD31B7-1721-4773-8D94-E96114AEA6DA}" destId="{36D60E6D-29D7-45EE-BD51-49FB9EA5166E}" srcOrd="2" destOrd="0" presId="urn:microsoft.com/office/officeart/2009/3/layout/StepUpProcess"/>
    <dgm:cxn modelId="{434CCD12-6476-4646-81E6-E54AAB2FAAA2}" type="presParOf" srcId="{A3947371-1897-49BD-B586-5FDD5282A2DE}" destId="{808CC31A-7B49-4B1C-8687-5D52272F570D}" srcOrd="7" destOrd="0" presId="urn:microsoft.com/office/officeart/2009/3/layout/StepUpProcess"/>
    <dgm:cxn modelId="{975F0138-9E1E-4891-8537-39709E02F4D3}" type="presParOf" srcId="{808CC31A-7B49-4B1C-8687-5D52272F570D}" destId="{EAA107A7-0D01-41D6-96CB-AF7E42F49EC6}" srcOrd="0" destOrd="0" presId="urn:microsoft.com/office/officeart/2009/3/layout/StepUpProcess"/>
    <dgm:cxn modelId="{F666798E-80A9-4A36-B6D2-9328B7644F04}" type="presParOf" srcId="{A3947371-1897-49BD-B586-5FDD5282A2DE}" destId="{1BDB77B0-5A55-40D6-86B2-D2C4238C99A6}" srcOrd="8" destOrd="0" presId="urn:microsoft.com/office/officeart/2009/3/layout/StepUpProcess"/>
    <dgm:cxn modelId="{C0AC6499-EC05-4818-93F3-449E030FE96B}" type="presParOf" srcId="{1BDB77B0-5A55-40D6-86B2-D2C4238C99A6}" destId="{694717B4-D8E3-4CB2-8412-577408E143E1}" srcOrd="0" destOrd="0" presId="urn:microsoft.com/office/officeart/2009/3/layout/StepUpProcess"/>
    <dgm:cxn modelId="{5D8ECE22-AEEC-4F2D-9132-2BABDD348004}" type="presParOf" srcId="{1BDB77B0-5A55-40D6-86B2-D2C4238C99A6}" destId="{E5599FD1-3F00-46BA-B217-5B969D79986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5A053-56C5-40A8-950F-554100AE1450}">
      <dsp:nvSpPr>
        <dsp:cNvPr id="0" name=""/>
        <dsp:cNvSpPr/>
      </dsp:nvSpPr>
      <dsp:spPr>
        <a:xfrm>
          <a:off x="2370625" y="1714932"/>
          <a:ext cx="2298880" cy="1838969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u="sng" kern="1200" dirty="0"/>
        </a:p>
      </dsp:txBody>
      <dsp:txXfrm>
        <a:off x="2737329" y="2008274"/>
        <a:ext cx="1565472" cy="1252285"/>
      </dsp:txXfrm>
    </dsp:sp>
    <dsp:sp modelId="{B5EDF46E-0948-4A6C-B2D3-23F63C970537}">
      <dsp:nvSpPr>
        <dsp:cNvPr id="0" name=""/>
        <dsp:cNvSpPr/>
      </dsp:nvSpPr>
      <dsp:spPr>
        <a:xfrm>
          <a:off x="3529516" y="3672411"/>
          <a:ext cx="802086" cy="691103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B002077-BB53-47E9-A805-A3E1B816634E}">
      <dsp:nvSpPr>
        <dsp:cNvPr id="0" name=""/>
        <dsp:cNvSpPr/>
      </dsp:nvSpPr>
      <dsp:spPr>
        <a:xfrm>
          <a:off x="2327035" y="26318"/>
          <a:ext cx="2390617" cy="158292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50000"/>
            <a:alpha val="59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109728" lvl="0" indent="0" algn="ctr" defTabSz="6667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  <a:buFont typeface="Georgia"/>
            <a:buNone/>
          </a:pPr>
          <a:r>
            <a:rPr kumimoji="0" lang="ru-RU" sz="1500" b="1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Администрация города Трехгорного</a:t>
          </a:r>
          <a:endParaRPr kumimoji="0" lang="ru-RU" sz="1500" b="1" kern="1200" dirty="0">
            <a:solidFill>
              <a:schemeClr val="bg1"/>
            </a:solidFill>
            <a:latin typeface="+mj-lt"/>
            <a:ea typeface="+mj-ea"/>
            <a:cs typeface="+mj-cs"/>
          </a:endParaRPr>
        </a:p>
      </dsp:txBody>
      <dsp:txXfrm>
        <a:off x="2677000" y="258043"/>
        <a:ext cx="1690687" cy="1119470"/>
      </dsp:txXfrm>
    </dsp:sp>
    <dsp:sp modelId="{26CD77A2-EB74-4993-A918-68CE56BF29B5}">
      <dsp:nvSpPr>
        <dsp:cNvPr id="0" name=""/>
        <dsp:cNvSpPr/>
      </dsp:nvSpPr>
      <dsp:spPr>
        <a:xfrm>
          <a:off x="4105581" y="3888435"/>
          <a:ext cx="802086" cy="691103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6738F86-4381-4397-B013-F78B180E317A}">
      <dsp:nvSpPr>
        <dsp:cNvPr id="0" name=""/>
        <dsp:cNvSpPr/>
      </dsp:nvSpPr>
      <dsp:spPr>
        <a:xfrm>
          <a:off x="4414531" y="648076"/>
          <a:ext cx="2175323" cy="1651165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1400" b="1" kern="120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rPr>
            <a:t>АО «Центринвест»</a:t>
          </a:r>
          <a:endParaRPr kumimoji="0" lang="ru-RU" sz="1400" b="1" kern="1200" dirty="0">
            <a:solidFill>
              <a:schemeClr val="accent2">
                <a:lumMod val="50000"/>
              </a:schemeClr>
            </a:solidFill>
            <a:latin typeface="+mj-lt"/>
            <a:ea typeface="+mj-ea"/>
            <a:cs typeface="+mj-cs"/>
          </a:endParaRPr>
        </a:p>
      </dsp:txBody>
      <dsp:txXfrm>
        <a:off x="4753054" y="905030"/>
        <a:ext cx="1498277" cy="1137257"/>
      </dsp:txXfrm>
    </dsp:sp>
    <dsp:sp modelId="{7BDCCB42-3E6E-4F38-80CC-A9F933D55E69}">
      <dsp:nvSpPr>
        <dsp:cNvPr id="0" name=""/>
        <dsp:cNvSpPr/>
      </dsp:nvSpPr>
      <dsp:spPr>
        <a:xfrm>
          <a:off x="5113694" y="3384376"/>
          <a:ext cx="802086" cy="691103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B6C8B29-A55C-4922-B58B-7522E678E214}">
      <dsp:nvSpPr>
        <dsp:cNvPr id="0" name=""/>
        <dsp:cNvSpPr/>
      </dsp:nvSpPr>
      <dsp:spPr>
        <a:xfrm>
          <a:off x="4573641" y="2520274"/>
          <a:ext cx="2035813" cy="1507156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1400" b="1" kern="120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rPr>
            <a:t>Управление экономики администрации</a:t>
          </a:r>
          <a:endParaRPr kumimoji="0" lang="ru-RU" sz="1400" b="1" kern="1200" dirty="0">
            <a:solidFill>
              <a:schemeClr val="accent2">
                <a:lumMod val="50000"/>
              </a:schemeClr>
            </a:solidFill>
            <a:latin typeface="+mj-lt"/>
            <a:ea typeface="+mj-ea"/>
            <a:cs typeface="+mj-cs"/>
          </a:endParaRPr>
        </a:p>
      </dsp:txBody>
      <dsp:txXfrm>
        <a:off x="4886824" y="2752130"/>
        <a:ext cx="1409447" cy="1043444"/>
      </dsp:txXfrm>
    </dsp:sp>
    <dsp:sp modelId="{83E219CB-F61C-4D9E-9273-B47EF048800C}">
      <dsp:nvSpPr>
        <dsp:cNvPr id="0" name=""/>
        <dsp:cNvSpPr/>
      </dsp:nvSpPr>
      <dsp:spPr>
        <a:xfrm>
          <a:off x="2290863" y="3854282"/>
          <a:ext cx="802086" cy="69110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4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C3ADC5A-7C67-498A-84E1-B34D1EBD1EEC}">
      <dsp:nvSpPr>
        <dsp:cNvPr id="0" name=""/>
        <dsp:cNvSpPr/>
      </dsp:nvSpPr>
      <dsp:spPr>
        <a:xfrm>
          <a:off x="2089364" y="3672412"/>
          <a:ext cx="2987387" cy="1507156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1400" b="1" kern="120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rPr>
            <a:t>АНО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1400" b="1" kern="120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rPr>
            <a:t>«Молодежная школа предпринимательства»</a:t>
          </a:r>
          <a:endParaRPr kumimoji="0" lang="ru-RU" sz="1400" b="1" kern="1200" dirty="0">
            <a:solidFill>
              <a:schemeClr val="accent2">
                <a:lumMod val="50000"/>
              </a:schemeClr>
            </a:solidFill>
            <a:latin typeface="+mj-lt"/>
            <a:ea typeface="+mj-ea"/>
            <a:cs typeface="+mj-cs"/>
          </a:endParaRPr>
        </a:p>
      </dsp:txBody>
      <dsp:txXfrm>
        <a:off x="2481844" y="3870421"/>
        <a:ext cx="2202427" cy="1111138"/>
      </dsp:txXfrm>
    </dsp:sp>
    <dsp:sp modelId="{14FFDB3A-77DE-4A6D-A0C7-7F57674604A7}">
      <dsp:nvSpPr>
        <dsp:cNvPr id="0" name=""/>
        <dsp:cNvSpPr/>
      </dsp:nvSpPr>
      <dsp:spPr>
        <a:xfrm>
          <a:off x="5832647" y="4329618"/>
          <a:ext cx="802086" cy="691103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50478DB-7AF8-4168-9E33-B862DAC96A86}">
      <dsp:nvSpPr>
        <dsp:cNvPr id="0" name=""/>
        <dsp:cNvSpPr/>
      </dsp:nvSpPr>
      <dsp:spPr>
        <a:xfrm>
          <a:off x="329961" y="2520286"/>
          <a:ext cx="2227448" cy="1507156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kern="120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rPr>
            <a:t>Трехгорный технологический институт НИЯУ МИФИ</a:t>
          </a:r>
          <a:endParaRPr kumimoji="0" lang="ru-RU" sz="1400" b="1" kern="1200" dirty="0">
            <a:solidFill>
              <a:schemeClr val="accent2">
                <a:lumMod val="50000"/>
              </a:schemeClr>
            </a:solidFill>
            <a:latin typeface="+mj-lt"/>
            <a:ea typeface="+mj-ea"/>
            <a:cs typeface="+mj-cs"/>
          </a:endParaRPr>
        </a:p>
      </dsp:txBody>
      <dsp:txXfrm>
        <a:off x="659113" y="2743000"/>
        <a:ext cx="1569144" cy="1061728"/>
      </dsp:txXfrm>
    </dsp:sp>
    <dsp:sp modelId="{E60FD5BD-C654-449B-9448-CC6939E00E2B}">
      <dsp:nvSpPr>
        <dsp:cNvPr id="0" name=""/>
        <dsp:cNvSpPr/>
      </dsp:nvSpPr>
      <dsp:spPr>
        <a:xfrm>
          <a:off x="590306" y="567570"/>
          <a:ext cx="2017032" cy="1704729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kern="120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rPr>
            <a:t>Представители бизнес- сообщества</a:t>
          </a:r>
          <a:endParaRPr kumimoji="0" lang="ru-RU" sz="1400" b="1" kern="1200" dirty="0">
            <a:solidFill>
              <a:schemeClr val="accent2">
                <a:lumMod val="50000"/>
              </a:schemeClr>
            </a:solidFill>
            <a:latin typeface="+mj-lt"/>
            <a:ea typeface="+mj-ea"/>
            <a:cs typeface="+mj-cs"/>
          </a:endParaRPr>
        </a:p>
      </dsp:txBody>
      <dsp:txXfrm>
        <a:off x="920739" y="846841"/>
        <a:ext cx="1356166" cy="1146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B1C17-0584-496A-8D0E-7B9315B49134}">
      <dsp:nvSpPr>
        <dsp:cNvPr id="0" name=""/>
        <dsp:cNvSpPr/>
      </dsp:nvSpPr>
      <dsp:spPr>
        <a:xfrm>
          <a:off x="-2766330" y="-426502"/>
          <a:ext cx="3301277" cy="3301277"/>
        </a:xfrm>
        <a:prstGeom prst="blockArc">
          <a:avLst>
            <a:gd name="adj1" fmla="val 18900000"/>
            <a:gd name="adj2" fmla="val 2700000"/>
            <a:gd name="adj3" fmla="val 65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CCE55-DA8B-413D-B177-FC0670D61B02}">
      <dsp:nvSpPr>
        <dsp:cNvPr id="0" name=""/>
        <dsp:cNvSpPr/>
      </dsp:nvSpPr>
      <dsp:spPr>
        <a:xfrm>
          <a:off x="343938" y="244827"/>
          <a:ext cx="7907313" cy="489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663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u="none" strike="noStrike" kern="1200" baseline="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Запланировано проведение в 2019 году 14 образовательных мероприятий совместно с Фондом развития предпринимательства Челябинской области </a:t>
          </a:r>
          <a:endParaRPr lang="ru-RU" sz="1500" b="1" i="0" u="none" strike="noStrike" kern="1200" baseline="0" dirty="0">
            <a:solidFill>
              <a:schemeClr val="bg1"/>
            </a:solidFill>
            <a:latin typeface="+mj-lt"/>
            <a:ea typeface="+mj-ea"/>
            <a:cs typeface="+mj-cs"/>
          </a:endParaRPr>
        </a:p>
      </dsp:txBody>
      <dsp:txXfrm>
        <a:off x="343938" y="244827"/>
        <a:ext cx="7907313" cy="489654"/>
      </dsp:txXfrm>
    </dsp:sp>
    <dsp:sp modelId="{25D71E71-2F55-4DAB-BD09-AE1875ABB307}">
      <dsp:nvSpPr>
        <dsp:cNvPr id="0" name=""/>
        <dsp:cNvSpPr/>
      </dsp:nvSpPr>
      <dsp:spPr>
        <a:xfrm>
          <a:off x="37904" y="183620"/>
          <a:ext cx="612068" cy="61206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1FDC4-0B07-4846-8032-4CB02A4D46F7}">
      <dsp:nvSpPr>
        <dsp:cNvPr id="0" name=""/>
        <dsp:cNvSpPr/>
      </dsp:nvSpPr>
      <dsp:spPr>
        <a:xfrm>
          <a:off x="521927" y="918102"/>
          <a:ext cx="7729324" cy="612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663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u="none" strike="noStrike" kern="1200" baseline="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Разработка муниципальной составляющей национального проекта «Малое и среднее предпринимательство и поддержка индивидуальной предпринимательской инициативы» </a:t>
          </a:r>
          <a:endParaRPr lang="ru-RU" sz="1500" b="1" i="0" u="none" strike="noStrike" kern="1200" baseline="0" dirty="0">
            <a:solidFill>
              <a:schemeClr val="bg1"/>
            </a:solidFill>
            <a:latin typeface="+mj-lt"/>
            <a:ea typeface="+mj-ea"/>
            <a:cs typeface="+mj-cs"/>
          </a:endParaRPr>
        </a:p>
      </dsp:txBody>
      <dsp:txXfrm>
        <a:off x="521927" y="918102"/>
        <a:ext cx="7729324" cy="612068"/>
      </dsp:txXfrm>
    </dsp:sp>
    <dsp:sp modelId="{CC322630-A032-441E-938A-CD7FD4ACE4C0}">
      <dsp:nvSpPr>
        <dsp:cNvPr id="0" name=""/>
        <dsp:cNvSpPr/>
      </dsp:nvSpPr>
      <dsp:spPr>
        <a:xfrm>
          <a:off x="215893" y="918102"/>
          <a:ext cx="612068" cy="61206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9FFD0-AD87-4817-9578-CE4EF1118B83}">
      <dsp:nvSpPr>
        <dsp:cNvPr id="0" name=""/>
        <dsp:cNvSpPr/>
      </dsp:nvSpPr>
      <dsp:spPr>
        <a:xfrm>
          <a:off x="343938" y="1774997"/>
          <a:ext cx="7907313" cy="367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663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u="none" strike="noStrike" kern="1200" baseline="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Тиражирование практики</a:t>
          </a:r>
        </a:p>
      </dsp:txBody>
      <dsp:txXfrm>
        <a:off x="343938" y="1774997"/>
        <a:ext cx="7907313" cy="367240"/>
      </dsp:txXfrm>
    </dsp:sp>
    <dsp:sp modelId="{29145E2C-2CC8-48A7-B6E5-499F46D8A375}">
      <dsp:nvSpPr>
        <dsp:cNvPr id="0" name=""/>
        <dsp:cNvSpPr/>
      </dsp:nvSpPr>
      <dsp:spPr>
        <a:xfrm>
          <a:off x="37904" y="1652583"/>
          <a:ext cx="612068" cy="61206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82586-3023-49AD-A715-A065175F3113}">
      <dsp:nvSpPr>
        <dsp:cNvPr id="0" name=""/>
        <dsp:cNvSpPr/>
      </dsp:nvSpPr>
      <dsp:spPr>
        <a:xfrm rot="5400000">
          <a:off x="285517" y="1244537"/>
          <a:ext cx="806157" cy="134142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3C9B4-FE99-4965-AAEA-DA98E8CC5855}">
      <dsp:nvSpPr>
        <dsp:cNvPr id="0" name=""/>
        <dsp:cNvSpPr/>
      </dsp:nvSpPr>
      <dsp:spPr>
        <a:xfrm>
          <a:off x="233897" y="1602740"/>
          <a:ext cx="1211048" cy="1061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u="none" strike="noStrike" kern="1200" baseline="0" dirty="0" smtClean="0">
              <a:solidFill>
                <a:srgbClr val="002060"/>
              </a:solidFill>
              <a:latin typeface="+mj-lt"/>
              <a:ea typeface="+mj-ea"/>
              <a:cs typeface="+mj-cs"/>
            </a:rPr>
            <a:t>Малый и средний бизнес</a:t>
          </a:r>
          <a:endParaRPr lang="ru-RU" sz="1500" b="1" i="0" u="none" strike="noStrike" kern="1200" baseline="0" dirty="0">
            <a:solidFill>
              <a:srgbClr val="002060"/>
            </a:solidFill>
            <a:latin typeface="+mj-lt"/>
            <a:ea typeface="+mj-ea"/>
            <a:cs typeface="+mj-cs"/>
          </a:endParaRPr>
        </a:p>
      </dsp:txBody>
      <dsp:txXfrm>
        <a:off x="233897" y="1602740"/>
        <a:ext cx="1211048" cy="1061555"/>
      </dsp:txXfrm>
    </dsp:sp>
    <dsp:sp modelId="{46F36355-1136-469B-BAF2-FD79AAFCF4A2}">
      <dsp:nvSpPr>
        <dsp:cNvPr id="0" name=""/>
        <dsp:cNvSpPr/>
      </dsp:nvSpPr>
      <dsp:spPr>
        <a:xfrm>
          <a:off x="1170007" y="1224137"/>
          <a:ext cx="228499" cy="228499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46551"/>
            <a:satOff val="-888"/>
            <a:lumOff val="9070"/>
            <a:alphaOff val="0"/>
          </a:schemeClr>
        </a:solidFill>
        <a:ln w="19050" cap="flat" cmpd="sng" algn="ctr">
          <a:solidFill>
            <a:schemeClr val="accent1">
              <a:shade val="50000"/>
              <a:hueOff val="46551"/>
              <a:satOff val="-888"/>
              <a:lumOff val="90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4E37C-0F51-454F-82AA-D6544FD3D480}">
      <dsp:nvSpPr>
        <dsp:cNvPr id="0" name=""/>
        <dsp:cNvSpPr/>
      </dsp:nvSpPr>
      <dsp:spPr>
        <a:xfrm rot="5400000">
          <a:off x="1797683" y="812482"/>
          <a:ext cx="806157" cy="134142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93101"/>
            <a:satOff val="-1776"/>
            <a:lumOff val="18140"/>
            <a:alphaOff val="0"/>
          </a:schemeClr>
        </a:solidFill>
        <a:ln w="19050" cap="flat" cmpd="sng" algn="ctr">
          <a:solidFill>
            <a:schemeClr val="accent1">
              <a:shade val="50000"/>
              <a:hueOff val="93101"/>
              <a:satOff val="-1776"/>
              <a:lumOff val="181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575EE-EDAA-4DFB-8138-91D5ADFD3FFC}">
      <dsp:nvSpPr>
        <dsp:cNvPr id="0" name=""/>
        <dsp:cNvSpPr/>
      </dsp:nvSpPr>
      <dsp:spPr>
        <a:xfrm>
          <a:off x="1656183" y="1184802"/>
          <a:ext cx="1211048" cy="1061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u="none" strike="noStrike" kern="1200" baseline="0" dirty="0" smtClean="0">
              <a:solidFill>
                <a:srgbClr val="002060"/>
              </a:solidFill>
              <a:latin typeface="+mj-lt"/>
              <a:ea typeface="+mj-ea"/>
              <a:cs typeface="+mj-cs"/>
            </a:rPr>
            <a:t>Освоение новых сегментов рынка</a:t>
          </a:r>
          <a:endParaRPr lang="ru-RU" sz="1500" b="1" i="0" u="none" strike="noStrike" kern="1200" baseline="0" dirty="0">
            <a:solidFill>
              <a:srgbClr val="002060"/>
            </a:solidFill>
            <a:latin typeface="+mj-lt"/>
            <a:ea typeface="+mj-ea"/>
            <a:cs typeface="+mj-cs"/>
          </a:endParaRPr>
        </a:p>
      </dsp:txBody>
      <dsp:txXfrm>
        <a:off x="1656183" y="1184802"/>
        <a:ext cx="1211048" cy="1061555"/>
      </dsp:txXfrm>
    </dsp:sp>
    <dsp:sp modelId="{99AC7D5A-9CF9-45CF-88AF-503377A503A8}">
      <dsp:nvSpPr>
        <dsp:cNvPr id="0" name=""/>
        <dsp:cNvSpPr/>
      </dsp:nvSpPr>
      <dsp:spPr>
        <a:xfrm>
          <a:off x="2682174" y="720080"/>
          <a:ext cx="228499" cy="228499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139652"/>
            <a:satOff val="-2665"/>
            <a:lumOff val="27211"/>
            <a:alphaOff val="0"/>
          </a:schemeClr>
        </a:solidFill>
        <a:ln w="19050" cap="flat" cmpd="sng" algn="ctr">
          <a:solidFill>
            <a:schemeClr val="accent1">
              <a:shade val="50000"/>
              <a:hueOff val="139652"/>
              <a:satOff val="-2665"/>
              <a:lumOff val="27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FF1C0-180C-45ED-B27B-7D1A623B63F5}">
      <dsp:nvSpPr>
        <dsp:cNvPr id="0" name=""/>
        <dsp:cNvSpPr/>
      </dsp:nvSpPr>
      <dsp:spPr>
        <a:xfrm rot="5400000">
          <a:off x="3453871" y="308425"/>
          <a:ext cx="662129" cy="162945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186203"/>
            <a:satOff val="-3553"/>
            <a:lumOff val="36281"/>
            <a:alphaOff val="0"/>
          </a:schemeClr>
        </a:solidFill>
        <a:ln w="19050" cap="flat" cmpd="sng" algn="ctr">
          <a:solidFill>
            <a:schemeClr val="accent1">
              <a:shade val="50000"/>
              <a:hueOff val="186203"/>
              <a:satOff val="-3553"/>
              <a:lumOff val="362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C87B5-1372-4E72-9F58-119F49FB2094}">
      <dsp:nvSpPr>
        <dsp:cNvPr id="0" name=""/>
        <dsp:cNvSpPr/>
      </dsp:nvSpPr>
      <dsp:spPr>
        <a:xfrm>
          <a:off x="3114218" y="864098"/>
          <a:ext cx="1726640" cy="1061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u="none" strike="noStrike" kern="1200" baseline="0" dirty="0" smtClean="0">
              <a:solidFill>
                <a:srgbClr val="002060"/>
              </a:solidFill>
              <a:latin typeface="+mj-lt"/>
              <a:ea typeface="+mj-ea"/>
              <a:cs typeface="+mj-cs"/>
            </a:rPr>
            <a:t>Самореализация и занятость населения</a:t>
          </a:r>
          <a:endParaRPr lang="ru-RU" sz="1500" b="1" i="0" u="none" strike="noStrike" kern="1200" baseline="0" dirty="0">
            <a:solidFill>
              <a:srgbClr val="002060"/>
            </a:solidFill>
            <a:latin typeface="+mj-lt"/>
            <a:ea typeface="+mj-ea"/>
            <a:cs typeface="+mj-cs"/>
          </a:endParaRPr>
        </a:p>
      </dsp:txBody>
      <dsp:txXfrm>
        <a:off x="3114218" y="864098"/>
        <a:ext cx="1726640" cy="1061555"/>
      </dsp:txXfrm>
    </dsp:sp>
    <dsp:sp modelId="{A25E5B0C-3F6F-40EB-B604-F157A57D7C09}">
      <dsp:nvSpPr>
        <dsp:cNvPr id="0" name=""/>
        <dsp:cNvSpPr/>
      </dsp:nvSpPr>
      <dsp:spPr>
        <a:xfrm>
          <a:off x="4338357" y="504056"/>
          <a:ext cx="228499" cy="228499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186203"/>
            <a:satOff val="-3553"/>
            <a:lumOff val="36281"/>
            <a:alphaOff val="0"/>
          </a:schemeClr>
        </a:solidFill>
        <a:ln w="19050" cap="flat" cmpd="sng" algn="ctr">
          <a:solidFill>
            <a:schemeClr val="accent1">
              <a:shade val="50000"/>
              <a:hueOff val="186203"/>
              <a:satOff val="-3553"/>
              <a:lumOff val="362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AFD06-1EF5-4213-9AF1-A3C4955F1350}">
      <dsp:nvSpPr>
        <dsp:cNvPr id="0" name=""/>
        <dsp:cNvSpPr/>
      </dsp:nvSpPr>
      <dsp:spPr>
        <a:xfrm rot="5400000">
          <a:off x="5110046" y="92408"/>
          <a:ext cx="806157" cy="134142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139652"/>
            <a:satOff val="-2665"/>
            <a:lumOff val="27211"/>
            <a:alphaOff val="0"/>
          </a:schemeClr>
        </a:solidFill>
        <a:ln w="19050" cap="flat" cmpd="sng" algn="ctr">
          <a:solidFill>
            <a:schemeClr val="accent1">
              <a:shade val="50000"/>
              <a:hueOff val="139652"/>
              <a:satOff val="-2665"/>
              <a:lumOff val="27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0BDC0-91A3-4736-B472-06C9F706D122}">
      <dsp:nvSpPr>
        <dsp:cNvPr id="0" name=""/>
        <dsp:cNvSpPr/>
      </dsp:nvSpPr>
      <dsp:spPr>
        <a:xfrm>
          <a:off x="4986436" y="504052"/>
          <a:ext cx="1426857" cy="1061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u="none" strike="noStrike" kern="1200" baseline="0" dirty="0" smtClean="0">
              <a:solidFill>
                <a:srgbClr val="002060"/>
              </a:solidFill>
              <a:latin typeface="+mj-lt"/>
              <a:ea typeface="+mj-ea"/>
              <a:cs typeface="+mj-cs"/>
            </a:rPr>
            <a:t>Налоговые поступления в бюджеты</a:t>
          </a:r>
          <a:endParaRPr lang="ru-RU" sz="1500" b="1" i="0" u="none" strike="noStrike" kern="1200" baseline="0" dirty="0">
            <a:solidFill>
              <a:srgbClr val="002060"/>
            </a:solidFill>
            <a:latin typeface="+mj-lt"/>
            <a:ea typeface="+mj-ea"/>
            <a:cs typeface="+mj-cs"/>
          </a:endParaRPr>
        </a:p>
      </dsp:txBody>
      <dsp:txXfrm>
        <a:off x="4986436" y="504052"/>
        <a:ext cx="1426857" cy="1061555"/>
      </dsp:txXfrm>
    </dsp:sp>
    <dsp:sp modelId="{36D60E6D-29D7-45EE-BD51-49FB9EA5166E}">
      <dsp:nvSpPr>
        <dsp:cNvPr id="0" name=""/>
        <dsp:cNvSpPr/>
      </dsp:nvSpPr>
      <dsp:spPr>
        <a:xfrm>
          <a:off x="5922534" y="72009"/>
          <a:ext cx="228499" cy="228499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93101"/>
            <a:satOff val="-1776"/>
            <a:lumOff val="18140"/>
            <a:alphaOff val="0"/>
          </a:schemeClr>
        </a:solidFill>
        <a:ln w="19050" cap="flat" cmpd="sng" algn="ctr">
          <a:solidFill>
            <a:schemeClr val="accent1">
              <a:shade val="50000"/>
              <a:hueOff val="93101"/>
              <a:satOff val="-1776"/>
              <a:lumOff val="181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717B4-D8E3-4CB2-8412-577408E143E1}">
      <dsp:nvSpPr>
        <dsp:cNvPr id="0" name=""/>
        <dsp:cNvSpPr/>
      </dsp:nvSpPr>
      <dsp:spPr>
        <a:xfrm rot="5400000">
          <a:off x="6905354" y="-483651"/>
          <a:ext cx="806157" cy="191747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46551"/>
            <a:satOff val="-888"/>
            <a:lumOff val="9070"/>
            <a:alphaOff val="0"/>
          </a:schemeClr>
        </a:solidFill>
        <a:ln w="19050" cap="flat" cmpd="sng" algn="ctr">
          <a:solidFill>
            <a:schemeClr val="accent1">
              <a:shade val="50000"/>
              <a:hueOff val="46551"/>
              <a:satOff val="-888"/>
              <a:lumOff val="90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99FD1-3F00-46BA-B217-5B969D79986D}">
      <dsp:nvSpPr>
        <dsp:cNvPr id="0" name=""/>
        <dsp:cNvSpPr/>
      </dsp:nvSpPr>
      <dsp:spPr>
        <a:xfrm>
          <a:off x="6480714" y="216022"/>
          <a:ext cx="1836713" cy="1061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u="none" strike="noStrike" kern="1200" baseline="0" dirty="0" smtClean="0">
              <a:solidFill>
                <a:srgbClr val="002060"/>
              </a:solidFill>
              <a:latin typeface="+mj-lt"/>
              <a:ea typeface="+mj-ea"/>
              <a:cs typeface="+mj-cs"/>
            </a:rPr>
            <a:t>Ускорение темпов наращивания собственного экономического потенциала</a:t>
          </a:r>
          <a:endParaRPr lang="ru-RU" sz="1500" b="1" i="0" u="none" strike="noStrike" kern="1200" baseline="0" dirty="0">
            <a:solidFill>
              <a:srgbClr val="002060"/>
            </a:solidFill>
            <a:latin typeface="+mj-lt"/>
            <a:ea typeface="+mj-ea"/>
            <a:cs typeface="+mj-cs"/>
          </a:endParaRPr>
        </a:p>
      </dsp:txBody>
      <dsp:txXfrm>
        <a:off x="6480714" y="216022"/>
        <a:ext cx="1836713" cy="1061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Объект 5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699000" y="1651001"/>
          <a:ext cx="4038600" cy="2044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–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–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»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0.01783</cdr:x>
      <cdr:y>0.4226</cdr:y>
    </cdr:from>
    <cdr:to>
      <cdr:x>0.19613</cdr:x>
      <cdr:y>0.86981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008" y="864096"/>
          <a:ext cx="7200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0.4226</cdr:y>
    </cdr:from>
    <cdr:to>
      <cdr:x>0.22642</cdr:x>
      <cdr:y>0.86981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8640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5" name="Объект 5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699000" y="1651001"/>
          <a:ext cx="4038600" cy="2044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–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–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»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0.25062</cdr:y>
    </cdr:from>
    <cdr:to>
      <cdr:x>0.34426</cdr:x>
      <cdr:y>0.83512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-107504" y="739905"/>
          <a:ext cx="1536946" cy="1725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 rtl="0">
            <a:defRPr sz="216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500" b="1" kern="1200" dirty="0" smtClean="0">
              <a:solidFill>
                <a:srgbClr val="002060"/>
              </a:solidFill>
              <a:latin typeface="+mj-lt"/>
              <a:ea typeface="+mj-ea"/>
              <a:cs typeface="+mj-cs"/>
            </a:rPr>
            <a:t>2018 год</a:t>
          </a:r>
          <a:endParaRPr lang="ru-RU" sz="1500" b="1" kern="1200" dirty="0">
            <a:solidFill>
              <a:srgbClr val="002060"/>
            </a:solidFill>
            <a:latin typeface="+mj-lt"/>
            <a:ea typeface="+mj-ea"/>
            <a:cs typeface="+mj-cs"/>
          </a:endParaRPr>
        </a:p>
        <a:p xmlns:a="http://schemas.openxmlformats.org/drawingml/2006/main">
          <a:pPr algn="l" rtl="0">
            <a:defRPr sz="216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 sz="1500" b="1" kern="1200" dirty="0">
            <a:solidFill>
              <a:srgbClr val="002060"/>
            </a:solidFill>
            <a:latin typeface="+mj-lt"/>
            <a:ea typeface="+mj-ea"/>
            <a:cs typeface="+mj-cs"/>
          </a:endParaRPr>
        </a:p>
        <a:p xmlns:a="http://schemas.openxmlformats.org/drawingml/2006/main">
          <a:pPr algn="l" rtl="0">
            <a:defRPr sz="216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500" b="1" kern="1200" dirty="0">
              <a:solidFill>
                <a:srgbClr val="002060"/>
              </a:solidFill>
              <a:latin typeface="+mj-lt"/>
              <a:ea typeface="+mj-ea"/>
              <a:cs typeface="+mj-cs"/>
            </a:rPr>
            <a:t>2017 год </a:t>
          </a:r>
        </a:p>
        <a:p xmlns:a="http://schemas.openxmlformats.org/drawingml/2006/main">
          <a:pPr algn="l" rtl="0">
            <a:defRPr sz="216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 sz="1500" b="1" kern="1200" dirty="0">
            <a:solidFill>
              <a:srgbClr val="002060"/>
            </a:solidFill>
            <a:latin typeface="+mj-lt"/>
            <a:ea typeface="+mj-ea"/>
            <a:cs typeface="+mj-cs"/>
          </a:endParaRPr>
        </a:p>
        <a:p xmlns:a="http://schemas.openxmlformats.org/drawingml/2006/main">
          <a:pPr algn="l" rtl="0">
            <a:defRPr sz="216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500" b="1" kern="1200" dirty="0">
              <a:solidFill>
                <a:srgbClr val="002060"/>
              </a:solidFill>
              <a:latin typeface="+mj-lt"/>
              <a:ea typeface="+mj-ea"/>
              <a:cs typeface="+mj-cs"/>
            </a:rPr>
            <a:t>2016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Объект 5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699000" y="1651001"/>
          <a:ext cx="4038600" cy="2044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–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–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»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0.01783</cdr:x>
      <cdr:y>0.4226</cdr:y>
    </cdr:from>
    <cdr:to>
      <cdr:x>0.19613</cdr:x>
      <cdr:y>0.86981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008" y="864096"/>
          <a:ext cx="7200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0.04763</cdr:x>
      <cdr:y>0.24991</cdr:y>
    </cdr:from>
    <cdr:to>
      <cdr:x>0.27405</cdr:x>
      <cdr:y>0.69712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5804" y="739905"/>
          <a:ext cx="978243" cy="1324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5" name="Объект 5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699000" y="1651001"/>
          <a:ext cx="4038600" cy="2044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–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–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»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0.05353</cdr:x>
      <cdr:y>0.24991</cdr:y>
    </cdr:from>
    <cdr:to>
      <cdr:x>0.40927</cdr:x>
      <cdr:y>0.83275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1281" y="739905"/>
          <a:ext cx="1536946" cy="1725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216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500" b="1" kern="1200" dirty="0" smtClean="0">
              <a:solidFill>
                <a:srgbClr val="002060"/>
              </a:solidFill>
              <a:latin typeface="+mj-lt"/>
              <a:ea typeface="+mj-ea"/>
              <a:cs typeface="+mj-cs"/>
            </a:rPr>
            <a:t>2018 год</a:t>
          </a:r>
          <a:endParaRPr lang="ru-RU" sz="1500" b="1" kern="1200" dirty="0">
            <a:solidFill>
              <a:srgbClr val="002060"/>
            </a:solidFill>
            <a:latin typeface="+mj-lt"/>
            <a:ea typeface="+mj-ea"/>
            <a:cs typeface="+mj-cs"/>
          </a:endParaRPr>
        </a:p>
        <a:p xmlns:a="http://schemas.openxmlformats.org/drawingml/2006/main">
          <a:pPr algn="l" rtl="0">
            <a:defRPr sz="216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 sz="1500" b="1" kern="1200" dirty="0">
            <a:solidFill>
              <a:srgbClr val="002060"/>
            </a:solidFill>
            <a:latin typeface="+mj-lt"/>
            <a:ea typeface="+mj-ea"/>
            <a:cs typeface="+mj-cs"/>
          </a:endParaRPr>
        </a:p>
        <a:p xmlns:a="http://schemas.openxmlformats.org/drawingml/2006/main">
          <a:pPr algn="l" rtl="0">
            <a:defRPr sz="216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500" b="1" kern="1200" dirty="0">
              <a:solidFill>
                <a:srgbClr val="002060"/>
              </a:solidFill>
              <a:latin typeface="+mj-lt"/>
              <a:ea typeface="+mj-ea"/>
              <a:cs typeface="+mj-cs"/>
            </a:rPr>
            <a:t>2017 год </a:t>
          </a:r>
        </a:p>
        <a:p xmlns:a="http://schemas.openxmlformats.org/drawingml/2006/main">
          <a:pPr algn="l" rtl="0">
            <a:defRPr sz="216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 sz="1500" b="1" kern="1200" dirty="0">
            <a:solidFill>
              <a:srgbClr val="002060"/>
            </a:solidFill>
            <a:latin typeface="+mj-lt"/>
            <a:ea typeface="+mj-ea"/>
            <a:cs typeface="+mj-cs"/>
          </a:endParaRPr>
        </a:p>
        <a:p xmlns:a="http://schemas.openxmlformats.org/drawingml/2006/main">
          <a:pPr algn="l" rtl="0">
            <a:defRPr sz="216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500" b="1" kern="1200" dirty="0">
              <a:solidFill>
                <a:srgbClr val="002060"/>
              </a:solidFill>
              <a:latin typeface="+mj-lt"/>
              <a:ea typeface="+mj-ea"/>
              <a:cs typeface="+mj-cs"/>
            </a:rPr>
            <a:t>2016 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Объект 5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699000" y="1651001"/>
          <a:ext cx="4038600" cy="2044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–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–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»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0.01783</cdr:x>
      <cdr:y>0.4226</cdr:y>
    </cdr:from>
    <cdr:to>
      <cdr:x>0.19613</cdr:x>
      <cdr:y>0.86981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008" y="864096"/>
          <a:ext cx="7200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0.4226</cdr:y>
    </cdr:from>
    <cdr:to>
      <cdr:x>0.22642</cdr:x>
      <cdr:y>0.86981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8640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5" name="Объект 5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699000" y="1651001"/>
          <a:ext cx="4038600" cy="2044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–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–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»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0.24242</cdr:y>
    </cdr:from>
    <cdr:to>
      <cdr:x>0.39226</cdr:x>
      <cdr:y>0.82692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0" y="717736"/>
          <a:ext cx="1553522" cy="1730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 rtl="0">
            <a:defRPr sz="1800" b="0" i="0" u="none" strike="noStrike" kern="1200" baseline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r>
            <a:rPr lang="ru-RU" sz="1500" b="1" kern="1200" dirty="0" smtClean="0">
              <a:solidFill>
                <a:srgbClr val="002060"/>
              </a:solidFill>
            </a:rPr>
            <a:t>2018 год</a:t>
          </a:r>
          <a:endParaRPr lang="ru-RU" sz="1500" b="1" kern="1200" dirty="0">
            <a:solidFill>
              <a:srgbClr val="002060"/>
            </a:solidFill>
          </a:endParaRPr>
        </a:p>
        <a:p xmlns:a="http://schemas.openxmlformats.org/drawingml/2006/main">
          <a:pPr algn="l" rtl="0">
            <a:defRPr sz="1800" b="0" i="0" u="none" strike="noStrike" kern="1200" baseline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ru-RU" sz="1000" b="1" kern="1200" dirty="0" smtClean="0">
            <a:solidFill>
              <a:srgbClr val="002060"/>
            </a:solidFill>
          </a:endParaRPr>
        </a:p>
        <a:p xmlns:a="http://schemas.openxmlformats.org/drawingml/2006/main">
          <a:pPr algn="l" rtl="0">
            <a:defRPr sz="1800" b="0" i="0" u="none" strike="noStrike" kern="1200" baseline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ru-RU" sz="1000" b="1" kern="1200" dirty="0" smtClean="0">
            <a:solidFill>
              <a:srgbClr val="002060"/>
            </a:solidFill>
          </a:endParaRPr>
        </a:p>
        <a:p xmlns:a="http://schemas.openxmlformats.org/drawingml/2006/main">
          <a:pPr algn="l" rtl="0">
            <a:defRPr sz="1800" b="0" i="0" u="none" strike="noStrike" kern="1200" baseline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r>
            <a:rPr lang="ru-RU" sz="1500" b="1" kern="1200" dirty="0" smtClean="0">
              <a:solidFill>
                <a:srgbClr val="002060"/>
              </a:solidFill>
            </a:rPr>
            <a:t>2017 год </a:t>
          </a:r>
        </a:p>
        <a:p xmlns:a="http://schemas.openxmlformats.org/drawingml/2006/main">
          <a:pPr algn="l" rtl="0">
            <a:defRPr sz="1800" b="0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ru-RU" sz="1000" b="1" kern="1200" dirty="0" smtClean="0">
            <a:solidFill>
              <a:srgbClr val="002060"/>
            </a:solidFill>
          </a:endParaRPr>
        </a:p>
        <a:p xmlns:a="http://schemas.openxmlformats.org/drawingml/2006/main">
          <a:pPr algn="l" rtl="0">
            <a:defRPr sz="1800" b="0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ru-RU" sz="500" b="1" kern="1200" dirty="0" smtClean="0">
            <a:solidFill>
              <a:srgbClr val="002060"/>
            </a:solidFill>
          </a:endParaRPr>
        </a:p>
        <a:p xmlns:a="http://schemas.openxmlformats.org/drawingml/2006/main">
          <a:pPr algn="l" rtl="0">
            <a:defRPr sz="1800" b="0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r>
            <a:rPr lang="ru-RU" sz="1500" b="1" kern="1200" dirty="0" smtClean="0">
              <a:solidFill>
                <a:srgbClr val="002060"/>
              </a:solidFill>
            </a:rPr>
            <a:t>2016 год</a:t>
          </a:r>
          <a:endParaRPr lang="ru-RU" sz="1500" b="1" kern="1200" dirty="0">
            <a:solidFill>
              <a:srgbClr val="00206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Объект 5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699000" y="1651001"/>
          <a:ext cx="4038600" cy="2044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–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–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»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0.01783</cdr:x>
      <cdr:y>0.4226</cdr:y>
    </cdr:from>
    <cdr:to>
      <cdr:x>0.19613</cdr:x>
      <cdr:y>0.86981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008" y="864096"/>
          <a:ext cx="7200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0.4226</cdr:y>
    </cdr:from>
    <cdr:to>
      <cdr:x>0.22642</cdr:x>
      <cdr:y>0.86981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8640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5" name="Объект 5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699000" y="1651001"/>
          <a:ext cx="4038600" cy="2044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–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–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»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0.04372</cdr:x>
      <cdr:y>0.19866</cdr:y>
    </cdr:from>
    <cdr:to>
      <cdr:x>0.40548</cdr:x>
      <cdr:y>0.78316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85740" y="586500"/>
          <a:ext cx="1536946" cy="1725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216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500" b="1" kern="1200" dirty="0" smtClean="0">
              <a:solidFill>
                <a:srgbClr val="002060"/>
              </a:solidFill>
              <a:latin typeface="+mj-lt"/>
              <a:ea typeface="+mj-ea"/>
              <a:cs typeface="+mj-cs"/>
            </a:rPr>
            <a:t>2018 год</a:t>
          </a:r>
          <a:endParaRPr lang="ru-RU" sz="1500" b="1" kern="1200" dirty="0">
            <a:solidFill>
              <a:srgbClr val="002060"/>
            </a:solidFill>
            <a:latin typeface="+mj-lt"/>
            <a:ea typeface="+mj-ea"/>
            <a:cs typeface="+mj-cs"/>
          </a:endParaRPr>
        </a:p>
        <a:p xmlns:a="http://schemas.openxmlformats.org/drawingml/2006/main">
          <a:pPr algn="l" rtl="0">
            <a:defRPr sz="216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 sz="1500" b="1" kern="1200" dirty="0">
            <a:solidFill>
              <a:srgbClr val="002060"/>
            </a:solidFill>
            <a:latin typeface="+mj-lt"/>
            <a:ea typeface="+mj-ea"/>
            <a:cs typeface="+mj-cs"/>
          </a:endParaRPr>
        </a:p>
        <a:p xmlns:a="http://schemas.openxmlformats.org/drawingml/2006/main">
          <a:pPr algn="l" rtl="0">
            <a:defRPr sz="216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500" b="1" kern="1200" dirty="0">
              <a:solidFill>
                <a:srgbClr val="002060"/>
              </a:solidFill>
              <a:latin typeface="+mj-lt"/>
              <a:ea typeface="+mj-ea"/>
              <a:cs typeface="+mj-cs"/>
            </a:rPr>
            <a:t>2017 год </a:t>
          </a:r>
        </a:p>
        <a:p xmlns:a="http://schemas.openxmlformats.org/drawingml/2006/main">
          <a:pPr algn="l" rtl="0">
            <a:defRPr sz="216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 sz="1500" b="1" kern="1200" dirty="0">
            <a:solidFill>
              <a:srgbClr val="002060"/>
            </a:solidFill>
            <a:latin typeface="+mj-lt"/>
            <a:ea typeface="+mj-ea"/>
            <a:cs typeface="+mj-cs"/>
          </a:endParaRPr>
        </a:p>
        <a:p xmlns:a="http://schemas.openxmlformats.org/drawingml/2006/main">
          <a:pPr algn="l" rtl="0">
            <a:defRPr sz="216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500" b="1" kern="1200" dirty="0">
              <a:solidFill>
                <a:srgbClr val="002060"/>
              </a:solidFill>
              <a:latin typeface="+mj-lt"/>
              <a:ea typeface="+mj-ea"/>
              <a:cs typeface="+mj-cs"/>
            </a:rPr>
            <a:t>2016 год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3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2DBDC-F671-432B-A94C-B8CE35B493BA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7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7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FBFB8-4C91-4720-B1E1-27C9FE819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2276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2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62982-4AA1-415C-AFCD-F738A9BFCA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690824"/>
            <a:ext cx="5438464" cy="4442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87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87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18858-57F5-4DB4-9EE4-40AABCFAD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3186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53744B3-7649-41DF-A591-80FEF3556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44B3-7649-41DF-A591-80FEF3556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44B3-7649-41DF-A591-80FEF3556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44B3-7649-41DF-A591-80FEF3556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44B3-7649-41DF-A591-80FEF3556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44B3-7649-41DF-A591-80FEF3556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3744B3-7649-41DF-A591-80FEF3556A35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53744B3-7649-41DF-A591-80FEF3556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44B3-7649-41DF-A591-80FEF3556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44B3-7649-41DF-A591-80FEF3556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44B3-7649-41DF-A591-80FEF3556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53744B3-7649-41DF-A591-80FEF3556A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9144000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156006"/>
            <a:ext cx="8568952" cy="2088232"/>
          </a:xfrm>
        </p:spPr>
        <p:txBody>
          <a:bodyPr>
            <a:normAutofit fontScale="90000"/>
          </a:bodyPr>
          <a:lstStyle/>
          <a:p>
            <a:r>
              <a:rPr lang="ru-RU" sz="3500" dirty="0"/>
              <a:t>Популяризация предпринимательской деятельности посредством успешного взаимодействия с институтами развития </a:t>
            </a:r>
            <a:r>
              <a:rPr lang="ru-RU" sz="3500" dirty="0" smtClean="0"/>
              <a:t>предпринимательства</a:t>
            </a:r>
            <a:endParaRPr lang="ru-RU" sz="3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9176" y="6309320"/>
            <a:ext cx="5712179" cy="391462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3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Май 2019 года </a:t>
            </a:r>
            <a:endParaRPr lang="ru-RU" sz="3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352" descr="Trg_ver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496680" cy="646672"/>
          </a:xfrm>
          <a:prstGeom prst="rect">
            <a:avLst/>
          </a:prstGeom>
          <a:noFill/>
          <a:ln>
            <a:noFill/>
          </a:ln>
          <a:effectLst>
            <a:glow rad="127000">
              <a:schemeClr val="tx2">
                <a:alpha val="63000"/>
              </a:schemeClr>
            </a:glow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3365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Территория реализации. </a:t>
            </a:r>
            <a:br>
              <a:rPr lang="ru-RU" dirty="0" smtClean="0"/>
            </a:br>
            <a:r>
              <a:rPr lang="ru-RU" dirty="0" smtClean="0"/>
              <a:t>Предпосылки для реализации практики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44B3-7649-41DF-A591-80FEF3556A35}" type="slidenum">
              <a:rPr lang="ru-RU" smtClean="0"/>
              <a:t>2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05263" y="1988840"/>
            <a:ext cx="2985699" cy="1131977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5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Наличие площадок для реализации инвестиционных проектов, инновационной инфраструктуры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71414" y="4269985"/>
            <a:ext cx="2689799" cy="601062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5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Высокая активность населения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5263" y="4023764"/>
            <a:ext cx="2998585" cy="866519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5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Стагнация предпринимательской активности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12158" y="1988840"/>
            <a:ext cx="2808313" cy="1131977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5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Зависимость экономики города от градообразующего предприятия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05263" y="3174882"/>
            <a:ext cx="2979798" cy="888705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5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Отсутствие привлекательных рабочих </a:t>
            </a:r>
            <a:r>
              <a:rPr lang="ru-RU" sz="15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мест и опыта знаний в бизнесе</a:t>
            </a:r>
            <a:endParaRPr lang="ru-RU" sz="15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12160" y="3174882"/>
            <a:ext cx="2808312" cy="866519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5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Отрицательная миграция населения в возрасте 18-35 лет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686" y="2625019"/>
            <a:ext cx="2336449" cy="184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43048" y="5085184"/>
            <a:ext cx="8640960" cy="1419619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Назрела необходимость создания в городе Трехгорном Челябинской области опыта в сфере взаимодействия с представителями институтов развития бизнеса, расширения контактов между представителями бизнес сообщества, поддержки инициатив начинающих предпринимателей, обеспечения консультативного и информационного направления деятельности институтами развития бизнеса</a:t>
            </a:r>
          </a:p>
        </p:txBody>
      </p:sp>
      <p:pic>
        <p:nvPicPr>
          <p:cNvPr id="23" name="Рисунок 352" descr="Trg_ver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20688"/>
            <a:ext cx="496680" cy="646672"/>
          </a:xfrm>
          <a:prstGeom prst="rect">
            <a:avLst/>
          </a:prstGeom>
          <a:noFill/>
          <a:ln>
            <a:noFill/>
          </a:ln>
          <a:effectLst>
            <a:glow>
              <a:schemeClr val="tx2"/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60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56" y="1421912"/>
            <a:ext cx="2793940" cy="186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sz="3600" dirty="0"/>
              <a:t>Суть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5728" y="3645024"/>
            <a:ext cx="2448272" cy="230425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5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Органы местного самоуправления взаимодействуя с институтами развития предпринимательства популяризуют предпринимательскую деятельность среди молодежи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44B3-7649-41DF-A591-80FEF3556A35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282467"/>
              </p:ext>
            </p:extLst>
          </p:nvPr>
        </p:nvGraphicFramePr>
        <p:xfrm>
          <a:off x="-108520" y="1547656"/>
          <a:ext cx="70567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352" descr="Trg_ver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20688"/>
            <a:ext cx="496680" cy="646672"/>
          </a:xfrm>
          <a:prstGeom prst="rect">
            <a:avLst/>
          </a:prstGeom>
          <a:noFill/>
          <a:ln>
            <a:noFill/>
          </a:ln>
          <a:effectLst>
            <a:glow>
              <a:schemeClr val="tx2"/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17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701824"/>
          </a:xfrm>
        </p:spPr>
        <p:txBody>
          <a:bodyPr>
            <a:normAutofit/>
          </a:bodyPr>
          <a:lstStyle/>
          <a:p>
            <a:r>
              <a:rPr lang="ru-RU" sz="3600" dirty="0"/>
              <a:t>Основные мероприятия практики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44B3-7649-41DF-A591-80FEF3556A3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61160" y="2281729"/>
            <a:ext cx="2329056" cy="7200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no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III городской Форум малого и среднего бизнеса </a:t>
            </a: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7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36" y="3024874"/>
            <a:ext cx="2736304" cy="371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91467" y="2281729"/>
            <a:ext cx="2329056" cy="7200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no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Образовательный курс «</a:t>
            </a:r>
            <a:r>
              <a:rPr lang="ru-RU" sz="1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Энергия бизнеса»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68960"/>
            <a:ext cx="3724775" cy="24252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3635896" y="5581689"/>
            <a:ext cx="51635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Финальное мероприятие образовательного проекта «Энергия бизнеса» – поездка 13 – 14 октября 2018 года в бизнес-лагерь на озеро Тургояк (клуб-отель «Золотой пляж») с 20 лучшими выпускниками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3528" y="1340768"/>
            <a:ext cx="8280920" cy="60942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Всего проведено 11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мероприятий, в которых приняли участие 697 человек. Эффект от реализации практики направлен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4540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59775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9036496" cy="864096"/>
          </a:xfrm>
        </p:spPr>
        <p:txBody>
          <a:bodyPr>
            <a:noAutofit/>
          </a:bodyPr>
          <a:lstStyle/>
          <a:p>
            <a:r>
              <a:rPr lang="ru-RU" sz="3200" dirty="0"/>
              <a:t>Цели и задачи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001" y="1556792"/>
            <a:ext cx="8424936" cy="4613517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FF0000"/>
              </a:buClr>
              <a:buNone/>
            </a:pPr>
            <a:r>
              <a:rPr lang="ru-RU" sz="216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Оказание содействия в поиске новых путей развития и поддержке малого бизнеса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3512" y="2348880"/>
            <a:ext cx="828092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елка вниз 9"/>
          <p:cNvSpPr/>
          <p:nvPr/>
        </p:nvSpPr>
        <p:spPr>
          <a:xfrm>
            <a:off x="721544" y="2363670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60" y="3073188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>
              <a:spcBef>
                <a:spcPct val="0"/>
              </a:spcBef>
              <a:buClr>
                <a:srgbClr val="E68422"/>
              </a:buClr>
            </a:pPr>
            <a:r>
              <a:rPr lang="ru-RU" sz="15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Приобретение опыта в сфере взаимодействия с представителями институтов развития бизнеса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2795184" y="2363669"/>
            <a:ext cx="484632" cy="12343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253447" y="2363669"/>
            <a:ext cx="484632" cy="17763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7914968" y="2353108"/>
            <a:ext cx="484632" cy="2428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7141" y="3721260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109728">
              <a:spcBef>
                <a:spcPct val="0"/>
              </a:spcBef>
              <a:buClr>
                <a:schemeClr val="accent3"/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E68422"/>
              </a:buClr>
            </a:pPr>
            <a:r>
              <a:rPr lang="ru-RU" sz="1500" b="1" dirty="0">
                <a:solidFill>
                  <a:srgbClr val="002060"/>
                </a:solidFill>
              </a:rPr>
              <a:t>Привлечение внимания к проблемам открытия и развития малого бизнеса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8024" y="4369332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>
              <a:spcBef>
                <a:spcPct val="0"/>
              </a:spcBef>
              <a:buClr>
                <a:srgbClr val="E68422"/>
              </a:buClr>
            </a:pPr>
            <a:r>
              <a:rPr lang="ru-RU" sz="15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Расширение контактов между представителями бизнес сообщества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2921" y="4961740"/>
            <a:ext cx="2161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>
              <a:spcBef>
                <a:spcPct val="0"/>
              </a:spcBef>
              <a:buClr>
                <a:srgbClr val="E68422"/>
              </a:buClr>
            </a:pPr>
            <a:r>
              <a:rPr lang="ru-RU" sz="15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Поддержка инициатив начинающих предпринимателей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44B3-7649-41DF-A591-80FEF3556A35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8" name="Рисунок 352" descr="Trg_ver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20688"/>
            <a:ext cx="496680" cy="646672"/>
          </a:xfrm>
          <a:prstGeom prst="rect">
            <a:avLst/>
          </a:prstGeom>
          <a:noFill/>
          <a:ln>
            <a:noFill/>
          </a:ln>
          <a:effectLst>
            <a:glow>
              <a:schemeClr val="tx2"/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29" y="5012792"/>
            <a:ext cx="3302355" cy="172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77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dirty="0"/>
              <a:t>Достигнутые результаты практики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44B3-7649-41DF-A591-80FEF3556A35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207039"/>
              </p:ext>
            </p:extLst>
          </p:nvPr>
        </p:nvGraphicFramePr>
        <p:xfrm>
          <a:off x="107504" y="1484784"/>
          <a:ext cx="446449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045362"/>
              </p:ext>
            </p:extLst>
          </p:nvPr>
        </p:nvGraphicFramePr>
        <p:xfrm>
          <a:off x="4412726" y="1484784"/>
          <a:ext cx="4544385" cy="2960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275659"/>
              </p:ext>
            </p:extLst>
          </p:nvPr>
        </p:nvGraphicFramePr>
        <p:xfrm>
          <a:off x="107504" y="3905672"/>
          <a:ext cx="439248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4779"/>
              </p:ext>
            </p:extLst>
          </p:nvPr>
        </p:nvGraphicFramePr>
        <p:xfrm>
          <a:off x="4463988" y="3884387"/>
          <a:ext cx="424847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Заголовок 3"/>
          <p:cNvSpPr txBox="1">
            <a:spLocks/>
          </p:cNvSpPr>
          <p:nvPr/>
        </p:nvSpPr>
        <p:spPr>
          <a:xfrm>
            <a:off x="3995936" y="1669498"/>
            <a:ext cx="648072" cy="555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ед.</a:t>
            </a:r>
            <a:endParaRPr lang="ru-RU" sz="15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8388424" y="1544302"/>
            <a:ext cx="648072" cy="555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ед.</a:t>
            </a:r>
            <a:endParaRPr lang="ru-RU" sz="15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3995936" y="4025937"/>
            <a:ext cx="648072" cy="555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ед.</a:t>
            </a:r>
            <a:endParaRPr lang="ru-RU" sz="15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8040406" y="4025937"/>
            <a:ext cx="971600" cy="555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млн. руб.</a:t>
            </a:r>
            <a:endParaRPr lang="ru-RU" sz="15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5" name="Рисунок 352" descr="Trg_ver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20688"/>
            <a:ext cx="496680" cy="646672"/>
          </a:xfrm>
          <a:prstGeom prst="rect">
            <a:avLst/>
          </a:prstGeom>
          <a:noFill/>
          <a:ln>
            <a:noFill/>
          </a:ln>
          <a:effectLst>
            <a:glow>
              <a:schemeClr val="tx2"/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34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Информация о лидере и</a:t>
            </a:r>
            <a:br>
              <a:rPr lang="ru-RU" dirty="0" smtClean="0"/>
            </a:br>
            <a:r>
              <a:rPr lang="ru-RU" dirty="0" smtClean="0"/>
              <a:t>команде практики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44B3-7649-41DF-A591-80FEF3556A35}" type="slidenum">
              <a:rPr lang="ru-RU" smtClean="0"/>
              <a:t>7</a:t>
            </a:fld>
            <a:endParaRPr lang="ru-RU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11" y="3068960"/>
            <a:ext cx="265323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-13819" y="5157192"/>
            <a:ext cx="565212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5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Понявина Лариса Владимировна, генеральный директор АО «Центринвест», тел.: 8(351-91) </a:t>
            </a:r>
            <a:r>
              <a:rPr lang="ru-RU" sz="15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6-70-61, </a:t>
            </a:r>
            <a:endParaRPr lang="ru-RU" sz="15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5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e-mail</a:t>
            </a:r>
            <a:r>
              <a:rPr lang="ru-RU" sz="15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ru-RU" sz="1500" b="1" u="sng" dirty="0">
                <a:solidFill>
                  <a:schemeClr val="tx2"/>
                </a:solidFill>
                <a:latin typeface="+mj-lt"/>
              </a:rPr>
              <a:t>info@oaocentrinvest.ru</a:t>
            </a:r>
            <a:endParaRPr lang="ru-RU" sz="15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3635896" y="6093295"/>
            <a:ext cx="5472608" cy="555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5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Ергунова Светлана Николаевна, начальник управления экономики администрации, тел.: 8(351-91) 6-21-03,</a:t>
            </a:r>
          </a:p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5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</a:t>
            </a:r>
            <a:r>
              <a:rPr lang="ru-RU" sz="15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15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mail</a:t>
            </a:r>
            <a:r>
              <a:rPr lang="ru-RU" sz="15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15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ergunova@admintrg.ru</a:t>
            </a:r>
            <a:endParaRPr lang="ru-RU" sz="15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2987824" y="1541416"/>
            <a:ext cx="54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Мартысюк Ирина Федоровна, заместитель главы администрации по экономике и финансам, </a:t>
            </a:r>
            <a:endParaRPr lang="ru-RU" sz="1500" b="1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тел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.: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8(351-91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6-70-41, </a:t>
            </a:r>
            <a:r>
              <a:rPr lang="en-US" sz="15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e-mail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15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martysuk@admintrg.ru</a:t>
            </a:r>
            <a:endParaRPr lang="ru-RU" sz="15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2933" r="5839"/>
          <a:stretch/>
        </p:blipFill>
        <p:spPr bwMode="auto">
          <a:xfrm>
            <a:off x="251920" y="1541416"/>
            <a:ext cx="2663895" cy="204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t="15642" r="7824"/>
          <a:stretch/>
        </p:blipFill>
        <p:spPr bwMode="auto">
          <a:xfrm>
            <a:off x="6298373" y="3834137"/>
            <a:ext cx="2673531" cy="202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352" descr="Trg_ver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20688"/>
            <a:ext cx="496680" cy="646672"/>
          </a:xfrm>
          <a:prstGeom prst="rect">
            <a:avLst/>
          </a:prstGeom>
          <a:noFill/>
          <a:ln>
            <a:noFill/>
          </a:ln>
          <a:effectLst>
            <a:glow>
              <a:schemeClr val="tx2"/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48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Информация о перспективах развития практики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44B3-7649-41DF-A591-80FEF3556A35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6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6235290"/>
              </p:ext>
            </p:extLst>
          </p:nvPr>
        </p:nvGraphicFramePr>
        <p:xfrm>
          <a:off x="251520" y="1628800"/>
          <a:ext cx="828092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3"/>
          <p:cNvSpPr txBox="1">
            <a:spLocks/>
          </p:cNvSpPr>
          <p:nvPr/>
        </p:nvSpPr>
        <p:spPr>
          <a:xfrm>
            <a:off x="323528" y="6093296"/>
            <a:ext cx="8820472" cy="654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                      Относительно 2017 года ожидается увеличение к 2035 году:</a:t>
            </a:r>
          </a:p>
          <a:p>
            <a:pPr marL="285750" indent="-285750">
              <a:buFontTx/>
              <a:buChar char="-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количества субъектов МСП на 13%,</a:t>
            </a:r>
          </a:p>
          <a:p>
            <a:pPr marL="285750" indent="-285750">
              <a:buFontTx/>
              <a:buChar char="-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численности работающих субъектах МСП на 27%,</a:t>
            </a:r>
          </a:p>
          <a:p>
            <a:pPr marL="285750" indent="-285750">
              <a:buFontTx/>
              <a:buChar char="-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оборота товаров(работ, услуг) малых и средних предприятий в 3,2 раза.</a:t>
            </a:r>
          </a:p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500" dirty="0">
              <a:solidFill>
                <a:srgbClr val="E4E9EF">
                  <a:lumMod val="25000"/>
                </a:srgbClr>
              </a:solidFill>
              <a:latin typeface="Trebuchet MS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44074017"/>
              </p:ext>
            </p:extLst>
          </p:nvPr>
        </p:nvGraphicFramePr>
        <p:xfrm>
          <a:off x="251520" y="3756363"/>
          <a:ext cx="8784975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Picture 2" descr="https://thumbs.dreamstime.com/z/3d-person-running-stair-2713853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038" y="5229200"/>
            <a:ext cx="203407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352" descr="Trg_ver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20688"/>
            <a:ext cx="496680" cy="646672"/>
          </a:xfrm>
          <a:prstGeom prst="rect">
            <a:avLst/>
          </a:prstGeom>
          <a:noFill/>
          <a:ln>
            <a:noFill/>
          </a:ln>
          <a:effectLst>
            <a:glow>
              <a:schemeClr val="tx2"/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107504" y="3864199"/>
            <a:ext cx="482453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Развитие малого бизнеса элемент гармоничного функционирования рыночной системы</a:t>
            </a:r>
            <a:endParaRPr lang="ru-RU" sz="15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945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149080"/>
            <a:ext cx="8733656" cy="237626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Трехгорный 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будет местом </a:t>
            </a: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для жизни талантливых и трудолюбивых людей, стремящихся к реализации своего потенциала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44B3-7649-41DF-A591-80FEF3556A35}" type="slidenum">
              <a:rPr lang="ru-RU" smtClean="0"/>
              <a:t>9</a:t>
            </a:fld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4704"/>
            <a:ext cx="831596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352" descr="Trg_ver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824" y="620688"/>
            <a:ext cx="496680" cy="646672"/>
          </a:xfrm>
          <a:prstGeom prst="rect">
            <a:avLst/>
          </a:prstGeom>
          <a:noFill/>
          <a:ln>
            <a:noFill/>
          </a:ln>
          <a:effectLst>
            <a:glow>
              <a:schemeClr val="tx2"/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97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5271</TotalTime>
  <Words>505</Words>
  <Application>Microsoft Office PowerPoint</Application>
  <PresentationFormat>Экран (4:3)</PresentationFormat>
  <Paragraphs>103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Популяризация предпринимательской деятельности посредством успешного взаимодействия с институтами развития предпринимательства</vt:lpstr>
      <vt:lpstr>Территория реализации.  Предпосылки для реализации практики</vt:lpstr>
      <vt:lpstr>Суть практики</vt:lpstr>
      <vt:lpstr>Основные мероприятия практики</vt:lpstr>
      <vt:lpstr>Цели и задачи практики</vt:lpstr>
      <vt:lpstr>Достигнутые результаты практики</vt:lpstr>
      <vt:lpstr>Информация о лидере и команде практики</vt:lpstr>
      <vt:lpstr>Информация о перспективах развития практики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рабочей группы по стратегическому планированию</dc:title>
  <dc:creator>Светлана Николаевна Ергунова</dc:creator>
  <cp:lastModifiedBy>Крупина Наталья Валерьевна</cp:lastModifiedBy>
  <cp:revision>283</cp:revision>
  <cp:lastPrinted>2018-10-29T09:38:21Z</cp:lastPrinted>
  <dcterms:created xsi:type="dcterms:W3CDTF">2018-06-27T12:46:46Z</dcterms:created>
  <dcterms:modified xsi:type="dcterms:W3CDTF">2019-05-16T11:07:32Z</dcterms:modified>
</cp:coreProperties>
</file>